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57" r:id="rId3"/>
    <p:sldId id="259" r:id="rId4"/>
    <p:sldId id="258" r:id="rId5"/>
    <p:sldId id="260" r:id="rId6"/>
    <p:sldId id="262"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216"/>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9E1BC48-44E8-B9A5-A410-95F3FB0832D9}"/>
              </a:ext>
            </a:extLst>
          </p:cNvPr>
          <p:cNvSpPr>
            <a:spLocks noGrp="1"/>
          </p:cNvSpPr>
          <p:nvPr>
            <p:ph type="hdr" sz="quarter"/>
          </p:nvPr>
        </p:nvSpPr>
        <p:spPr>
          <a:xfrm>
            <a:off x="0" y="1"/>
            <a:ext cx="3077739" cy="513429"/>
          </a:xfrm>
          <a:prstGeom prst="rect">
            <a:avLst/>
          </a:prstGeom>
        </p:spPr>
        <p:txBody>
          <a:bodyPr vert="horz" lIns="99049" tIns="49525" rIns="99049" bIns="49525" rtlCol="0"/>
          <a:lstStyle>
            <a:lvl1pPr algn="l">
              <a:defRPr sz="1300"/>
            </a:lvl1pPr>
          </a:lstStyle>
          <a:p>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198FD4DA-4D8B-AB2B-86E9-54113C84F627}"/>
              </a:ext>
            </a:extLst>
          </p:cNvPr>
          <p:cNvSpPr>
            <a:spLocks noGrp="1"/>
          </p:cNvSpPr>
          <p:nvPr>
            <p:ph type="dt" sz="quarter" idx="1"/>
          </p:nvPr>
        </p:nvSpPr>
        <p:spPr>
          <a:xfrm>
            <a:off x="4023093" y="1"/>
            <a:ext cx="3077739" cy="513429"/>
          </a:xfrm>
          <a:prstGeom prst="rect">
            <a:avLst/>
          </a:prstGeom>
        </p:spPr>
        <p:txBody>
          <a:bodyPr vert="horz" lIns="99049" tIns="49525" rIns="99049" bIns="49525" rtlCol="0"/>
          <a:lstStyle>
            <a:lvl1pPr algn="r">
              <a:defRPr sz="1300"/>
            </a:lvl1pPr>
          </a:lstStyle>
          <a:p>
            <a:r>
              <a:rPr lang="en-US" sz="1000">
                <a:latin typeface="Arial" panose="020B0604020202020204" pitchFamily="34" charset="0"/>
                <a:cs typeface="Arial" panose="020B0604020202020204" pitchFamily="34" charset="0"/>
              </a:rPr>
              <a:t>11/19/2023 am</a:t>
            </a:r>
          </a:p>
        </p:txBody>
      </p:sp>
      <p:sp>
        <p:nvSpPr>
          <p:cNvPr id="4" name="Footer Placeholder 3">
            <a:extLst>
              <a:ext uri="{FF2B5EF4-FFF2-40B4-BE49-F238E27FC236}">
                <a16:creationId xmlns:a16="http://schemas.microsoft.com/office/drawing/2014/main" id="{741EC73D-9BA2-22C4-999E-B9472E2086BE}"/>
              </a:ext>
            </a:extLst>
          </p:cNvPr>
          <p:cNvSpPr>
            <a:spLocks noGrp="1"/>
          </p:cNvSpPr>
          <p:nvPr>
            <p:ph type="ftr" sz="quarter" idx="2"/>
          </p:nvPr>
        </p:nvSpPr>
        <p:spPr>
          <a:xfrm>
            <a:off x="0" y="9719599"/>
            <a:ext cx="3077739" cy="513428"/>
          </a:xfrm>
          <a:prstGeom prst="rect">
            <a:avLst/>
          </a:prstGeom>
        </p:spPr>
        <p:txBody>
          <a:bodyPr vert="horz" lIns="99049" tIns="49525" rIns="99049" bIns="49525" rtlCol="0" anchor="b"/>
          <a:lstStyle>
            <a:lvl1pPr algn="l">
              <a:defRPr sz="1300"/>
            </a:lvl1pPr>
          </a:lstStyle>
          <a:p>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A889502D-8BFA-9B68-003E-B7F5FC70B6A3}"/>
              </a:ext>
            </a:extLst>
          </p:cNvPr>
          <p:cNvSpPr>
            <a:spLocks noGrp="1"/>
          </p:cNvSpPr>
          <p:nvPr>
            <p:ph type="sldNum" sz="quarter" idx="3"/>
          </p:nvPr>
        </p:nvSpPr>
        <p:spPr>
          <a:xfrm>
            <a:off x="4023093" y="9719599"/>
            <a:ext cx="3077739" cy="513428"/>
          </a:xfrm>
          <a:prstGeom prst="rect">
            <a:avLst/>
          </a:prstGeom>
        </p:spPr>
        <p:txBody>
          <a:bodyPr vert="horz" lIns="99049" tIns="49525" rIns="99049" bIns="49525" rtlCol="0" anchor="b"/>
          <a:lstStyle>
            <a:lvl1pPr algn="r">
              <a:defRPr sz="1300"/>
            </a:lvl1pPr>
          </a:lstStyle>
          <a:p>
            <a:fld id="{DAFC410E-D471-4AF5-BA83-A25860C4C3A3}"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0876008"/>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513429"/>
          </a:xfrm>
          <a:prstGeom prst="rect">
            <a:avLst/>
          </a:prstGeom>
        </p:spPr>
        <p:txBody>
          <a:bodyPr vert="horz" lIns="99049" tIns="49525" rIns="99049" bIns="49525" rtlCol="0"/>
          <a:lstStyle>
            <a:lvl1pPr algn="l">
              <a:defRPr sz="1300"/>
            </a:lvl1pPr>
          </a:lstStyle>
          <a:p>
            <a:endParaRPr lang="en-US"/>
          </a:p>
        </p:txBody>
      </p:sp>
      <p:sp>
        <p:nvSpPr>
          <p:cNvPr id="3" name="Date Placeholder 2"/>
          <p:cNvSpPr>
            <a:spLocks noGrp="1"/>
          </p:cNvSpPr>
          <p:nvPr>
            <p:ph type="dt" idx="1"/>
          </p:nvPr>
        </p:nvSpPr>
        <p:spPr>
          <a:xfrm>
            <a:off x="4023093" y="1"/>
            <a:ext cx="3077739" cy="513429"/>
          </a:xfrm>
          <a:prstGeom prst="rect">
            <a:avLst/>
          </a:prstGeom>
        </p:spPr>
        <p:txBody>
          <a:bodyPr vert="horz" lIns="99049" tIns="49525" rIns="99049" bIns="49525" rtlCol="0"/>
          <a:lstStyle>
            <a:lvl1pPr algn="r">
              <a:defRPr sz="1300"/>
            </a:lvl1pPr>
          </a:lstStyle>
          <a:p>
            <a:r>
              <a:rPr lang="en-US"/>
              <a:t>11/19/2023 am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49" tIns="49525" rIns="99049" bIns="49525"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49" tIns="49525" rIns="99049" bIns="4952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49" tIns="49525" rIns="99049" bIns="49525" rtlCol="0" anchor="b"/>
          <a:lstStyle>
            <a:lvl1pPr algn="l">
              <a:defRPr sz="1300"/>
            </a:lvl1pPr>
          </a:lstStyle>
          <a:p>
            <a:r>
              <a:rPr lang="en-US"/>
              <a:t>Randy Childs</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49" tIns="49525" rIns="99049" bIns="49525" rtlCol="0" anchor="b"/>
          <a:lstStyle>
            <a:lvl1pPr algn="r">
              <a:defRPr sz="1300"/>
            </a:lvl1pPr>
          </a:lstStyle>
          <a:p>
            <a:fld id="{A307553D-3439-40BA-9874-BA97BE5343B4}" type="slidenum">
              <a:rPr lang="en-US" smtClean="0"/>
              <a:t>‹#›</a:t>
            </a:fld>
            <a:endParaRPr lang="en-US"/>
          </a:p>
        </p:txBody>
      </p:sp>
    </p:spTree>
    <p:extLst>
      <p:ext uri="{BB962C8B-B14F-4D97-AF65-F5344CB8AC3E}">
        <p14:creationId xmlns:p14="http://schemas.microsoft.com/office/powerpoint/2010/main" val="2396145757"/>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79A81C7-2F5D-4C4A-944E-9740CE0C6B02}" type="datetimeFigureOut">
              <a:rPr lang="en-US" smtClean="0"/>
              <a:t>12/29/2023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7E631-ACE0-4A21-95F4-CD2C108D1BB8}" type="slidenum">
              <a:rPr lang="en-US" smtClean="0"/>
              <a:t>‹#›</a:t>
            </a:fld>
            <a:endParaRPr lang="en-US"/>
          </a:p>
        </p:txBody>
      </p:sp>
    </p:spTree>
    <p:extLst>
      <p:ext uri="{BB962C8B-B14F-4D97-AF65-F5344CB8AC3E}">
        <p14:creationId xmlns:p14="http://schemas.microsoft.com/office/powerpoint/2010/main" val="3800892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9A81C7-2F5D-4C4A-944E-9740CE0C6B02}" type="datetimeFigureOut">
              <a:rPr lang="en-US" smtClean="0"/>
              <a:t>12/29/2023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7E631-ACE0-4A21-95F4-CD2C108D1BB8}" type="slidenum">
              <a:rPr lang="en-US" smtClean="0"/>
              <a:t>‹#›</a:t>
            </a:fld>
            <a:endParaRPr lang="en-US"/>
          </a:p>
        </p:txBody>
      </p:sp>
    </p:spTree>
    <p:extLst>
      <p:ext uri="{BB962C8B-B14F-4D97-AF65-F5344CB8AC3E}">
        <p14:creationId xmlns:p14="http://schemas.microsoft.com/office/powerpoint/2010/main" val="3356321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9A81C7-2F5D-4C4A-944E-9740CE0C6B02}" type="datetimeFigureOut">
              <a:rPr lang="en-US" smtClean="0"/>
              <a:t>12/29/2023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7E631-ACE0-4A21-95F4-CD2C108D1BB8}" type="slidenum">
              <a:rPr lang="en-US" smtClean="0"/>
              <a:t>‹#›</a:t>
            </a:fld>
            <a:endParaRPr lang="en-US"/>
          </a:p>
        </p:txBody>
      </p:sp>
    </p:spTree>
    <p:extLst>
      <p:ext uri="{BB962C8B-B14F-4D97-AF65-F5344CB8AC3E}">
        <p14:creationId xmlns:p14="http://schemas.microsoft.com/office/powerpoint/2010/main" val="368714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9A81C7-2F5D-4C4A-944E-9740CE0C6B02}" type="datetimeFigureOut">
              <a:rPr lang="en-US" smtClean="0"/>
              <a:t>12/29/2023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7E631-ACE0-4A21-95F4-CD2C108D1BB8}" type="slidenum">
              <a:rPr lang="en-US" smtClean="0"/>
              <a:t>‹#›</a:t>
            </a:fld>
            <a:endParaRPr lang="en-US"/>
          </a:p>
        </p:txBody>
      </p:sp>
    </p:spTree>
    <p:extLst>
      <p:ext uri="{BB962C8B-B14F-4D97-AF65-F5344CB8AC3E}">
        <p14:creationId xmlns:p14="http://schemas.microsoft.com/office/powerpoint/2010/main" val="1379432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9A81C7-2F5D-4C4A-944E-9740CE0C6B02}" type="datetimeFigureOut">
              <a:rPr lang="en-US" smtClean="0"/>
              <a:t>12/29/2023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7E631-ACE0-4A21-95F4-CD2C108D1BB8}" type="slidenum">
              <a:rPr lang="en-US" smtClean="0"/>
              <a:t>‹#›</a:t>
            </a:fld>
            <a:endParaRPr lang="en-US"/>
          </a:p>
        </p:txBody>
      </p:sp>
    </p:spTree>
    <p:extLst>
      <p:ext uri="{BB962C8B-B14F-4D97-AF65-F5344CB8AC3E}">
        <p14:creationId xmlns:p14="http://schemas.microsoft.com/office/powerpoint/2010/main" val="3368458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79A81C7-2F5D-4C4A-944E-9740CE0C6B02}" type="datetimeFigureOut">
              <a:rPr lang="en-US" smtClean="0"/>
              <a:t>12/29/2023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7E631-ACE0-4A21-95F4-CD2C108D1BB8}" type="slidenum">
              <a:rPr lang="en-US" smtClean="0"/>
              <a:t>‹#›</a:t>
            </a:fld>
            <a:endParaRPr lang="en-US"/>
          </a:p>
        </p:txBody>
      </p:sp>
    </p:spTree>
    <p:extLst>
      <p:ext uri="{BB962C8B-B14F-4D97-AF65-F5344CB8AC3E}">
        <p14:creationId xmlns:p14="http://schemas.microsoft.com/office/powerpoint/2010/main" val="2913352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79A81C7-2F5D-4C4A-944E-9740CE0C6B02}" type="datetimeFigureOut">
              <a:rPr lang="en-US" smtClean="0"/>
              <a:t>12/29/2023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57E631-ACE0-4A21-95F4-CD2C108D1BB8}" type="slidenum">
              <a:rPr lang="en-US" smtClean="0"/>
              <a:t>‹#›</a:t>
            </a:fld>
            <a:endParaRPr lang="en-US"/>
          </a:p>
        </p:txBody>
      </p:sp>
    </p:spTree>
    <p:extLst>
      <p:ext uri="{BB962C8B-B14F-4D97-AF65-F5344CB8AC3E}">
        <p14:creationId xmlns:p14="http://schemas.microsoft.com/office/powerpoint/2010/main" val="2481061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79A81C7-2F5D-4C4A-944E-9740CE0C6B02}" type="datetimeFigureOut">
              <a:rPr lang="en-US" smtClean="0"/>
              <a:t>12/29/2023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57E631-ACE0-4A21-95F4-CD2C108D1BB8}" type="slidenum">
              <a:rPr lang="en-US" smtClean="0"/>
              <a:t>‹#›</a:t>
            </a:fld>
            <a:endParaRPr lang="en-US"/>
          </a:p>
        </p:txBody>
      </p:sp>
    </p:spTree>
    <p:extLst>
      <p:ext uri="{BB962C8B-B14F-4D97-AF65-F5344CB8AC3E}">
        <p14:creationId xmlns:p14="http://schemas.microsoft.com/office/powerpoint/2010/main" val="2540514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9A81C7-2F5D-4C4A-944E-9740CE0C6B02}" type="datetimeFigureOut">
              <a:rPr lang="en-US" smtClean="0"/>
              <a:t>12/29/2023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57E631-ACE0-4A21-95F4-CD2C108D1BB8}" type="slidenum">
              <a:rPr lang="en-US" smtClean="0"/>
              <a:t>‹#›</a:t>
            </a:fld>
            <a:endParaRPr lang="en-US"/>
          </a:p>
        </p:txBody>
      </p:sp>
    </p:spTree>
    <p:extLst>
      <p:ext uri="{BB962C8B-B14F-4D97-AF65-F5344CB8AC3E}">
        <p14:creationId xmlns:p14="http://schemas.microsoft.com/office/powerpoint/2010/main" val="664417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79A81C7-2F5D-4C4A-944E-9740CE0C6B02}" type="datetimeFigureOut">
              <a:rPr lang="en-US" smtClean="0"/>
              <a:t>12/29/2023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7E631-ACE0-4A21-95F4-CD2C108D1BB8}" type="slidenum">
              <a:rPr lang="en-US" smtClean="0"/>
              <a:t>‹#›</a:t>
            </a:fld>
            <a:endParaRPr lang="en-US"/>
          </a:p>
        </p:txBody>
      </p:sp>
    </p:spTree>
    <p:extLst>
      <p:ext uri="{BB962C8B-B14F-4D97-AF65-F5344CB8AC3E}">
        <p14:creationId xmlns:p14="http://schemas.microsoft.com/office/powerpoint/2010/main" val="4253262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79A81C7-2F5D-4C4A-944E-9740CE0C6B02}" type="datetimeFigureOut">
              <a:rPr lang="en-US" smtClean="0"/>
              <a:t>12/29/2023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7E631-ACE0-4A21-95F4-CD2C108D1BB8}" type="slidenum">
              <a:rPr lang="en-US" smtClean="0"/>
              <a:t>‹#›</a:t>
            </a:fld>
            <a:endParaRPr lang="en-US"/>
          </a:p>
        </p:txBody>
      </p:sp>
    </p:spTree>
    <p:extLst>
      <p:ext uri="{BB962C8B-B14F-4D97-AF65-F5344CB8AC3E}">
        <p14:creationId xmlns:p14="http://schemas.microsoft.com/office/powerpoint/2010/main" val="3699568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9A81C7-2F5D-4C4A-944E-9740CE0C6B02}" type="datetimeFigureOut">
              <a:rPr lang="en-US" smtClean="0"/>
              <a:t>12/29/2023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57E631-ACE0-4A21-95F4-CD2C108D1BB8}" type="slidenum">
              <a:rPr lang="en-US" smtClean="0"/>
              <a:t>‹#›</a:t>
            </a:fld>
            <a:endParaRPr lang="en-US"/>
          </a:p>
        </p:txBody>
      </p:sp>
    </p:spTree>
    <p:extLst>
      <p:ext uri="{BB962C8B-B14F-4D97-AF65-F5344CB8AC3E}">
        <p14:creationId xmlns:p14="http://schemas.microsoft.com/office/powerpoint/2010/main" val="27460267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D4AD0ED-45F1-4AB2-8C18-7DED238A0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430622-9855-482E-98A8-1FAECC9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15C76D5-716D-420A-ABDC-55BF6D9ED2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75420"/>
            <a:ext cx="9036544" cy="4093306"/>
            <a:chOff x="1" y="2075420"/>
            <a:chExt cx="12048729" cy="4093306"/>
          </a:xfrm>
        </p:grpSpPr>
        <p:sp>
          <p:nvSpPr>
            <p:cNvPr id="13" name="Oval 12">
              <a:extLst>
                <a:ext uri="{FF2B5EF4-FFF2-40B4-BE49-F238E27FC236}">
                  <a16:creationId xmlns:a16="http://schemas.microsoft.com/office/drawing/2014/main" id="{79875022-E2DB-4A9E-8832-E7009F0E4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BFBDCA6-4D2C-451E-8205-8C334DCEE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395B2B7-3263-461B-8800-669EBE884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727DC78-6D51-415D-878D-516F840FB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405FB7A-34E4-454E-80C1-3AF31F600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56EC0F8-CE39-4C95-B52D-033DBF561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24B2310-5EDB-B639-6C21-9EB9BC826752}"/>
              </a:ext>
            </a:extLst>
          </p:cNvPr>
          <p:cNvSpPr>
            <a:spLocks noGrp="1"/>
          </p:cNvSpPr>
          <p:nvPr>
            <p:ph type="ctrTitle"/>
          </p:nvPr>
        </p:nvSpPr>
        <p:spPr>
          <a:xfrm>
            <a:off x="552735" y="1044399"/>
            <a:ext cx="8055542" cy="1920526"/>
          </a:xfrm>
          <a:noFill/>
        </p:spPr>
        <p:txBody>
          <a:bodyPr anchor="b">
            <a:spAutoFit/>
          </a:bodyPr>
          <a:lstStyle/>
          <a:p>
            <a:r>
              <a:rPr lang="en-US" sz="6600" b="1" dirty="0">
                <a:solidFill>
                  <a:schemeClr val="bg1"/>
                </a:solidFill>
              </a:rPr>
              <a:t>“WHAT ABOUT THE THIEF ON THE CROSS?”</a:t>
            </a:r>
          </a:p>
        </p:txBody>
      </p:sp>
      <p:sp>
        <p:nvSpPr>
          <p:cNvPr id="3" name="Subtitle 2">
            <a:extLst>
              <a:ext uri="{FF2B5EF4-FFF2-40B4-BE49-F238E27FC236}">
                <a16:creationId xmlns:a16="http://schemas.microsoft.com/office/drawing/2014/main" id="{7274196F-1729-12D1-892E-CDEC80DEAB32}"/>
              </a:ext>
            </a:extLst>
          </p:cNvPr>
          <p:cNvSpPr>
            <a:spLocks noGrp="1"/>
          </p:cNvSpPr>
          <p:nvPr>
            <p:ph type="subTitle" idx="1"/>
          </p:nvPr>
        </p:nvSpPr>
        <p:spPr>
          <a:xfrm>
            <a:off x="1532494" y="3522428"/>
            <a:ext cx="6172200" cy="535531"/>
          </a:xfrm>
          <a:noFill/>
        </p:spPr>
        <p:txBody>
          <a:bodyPr anchor="t">
            <a:spAutoFit/>
          </a:bodyPr>
          <a:lstStyle/>
          <a:p>
            <a:r>
              <a:rPr lang="en-US" sz="3200" dirty="0">
                <a:solidFill>
                  <a:srgbClr val="FF0000"/>
                </a:solidFill>
              </a:rPr>
              <a:t>LUKE 23:39-43</a:t>
            </a:r>
          </a:p>
        </p:txBody>
      </p:sp>
      <p:sp>
        <p:nvSpPr>
          <p:cNvPr id="20" name="Rectangle 19">
            <a:extLst>
              <a:ext uri="{FF2B5EF4-FFF2-40B4-BE49-F238E27FC236}">
                <a16:creationId xmlns:a16="http://schemas.microsoft.com/office/drawing/2014/main" id="{73162FBC-1EE8-4355-8B2B-CB9A5B4BD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79052" y="1131512"/>
            <a:ext cx="2796461" cy="533439"/>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2940EF9-7ECF-49BA-8F14-5EBC7ADE07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44654" y="317578"/>
            <a:ext cx="411480" cy="549007"/>
            <a:chOff x="7029447" y="3514725"/>
            <a:chExt cx="1285875" cy="549007"/>
          </a:xfrm>
        </p:grpSpPr>
        <p:cxnSp>
          <p:nvCxnSpPr>
            <p:cNvPr id="23" name="Straight Connector 22">
              <a:extLst>
                <a:ext uri="{FF2B5EF4-FFF2-40B4-BE49-F238E27FC236}">
                  <a16:creationId xmlns:a16="http://schemas.microsoft.com/office/drawing/2014/main" id="{DF9A5AE3-5A1E-4528-BDC2-D32A66EFF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39C6801-3BB8-4C41-9385-D9CE4F1485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8EA6929-FF51-4E95-8E16-80E9F371AE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BE91CBD-B19A-4299-90BD-CC3AB69766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6CE109B-4241-4CF1-B587-868774BB4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140785"/>
            <a:ext cx="4571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DD107650-C271-404F-98D8-BB8E7E0306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45785" y="5940560"/>
            <a:ext cx="1285875" cy="549007"/>
            <a:chOff x="7029447" y="3514725"/>
            <a:chExt cx="1285875" cy="549007"/>
          </a:xfrm>
        </p:grpSpPr>
        <p:cxnSp>
          <p:nvCxnSpPr>
            <p:cNvPr id="31" name="Straight Connector 30">
              <a:extLst>
                <a:ext uri="{FF2B5EF4-FFF2-40B4-BE49-F238E27FC236}">
                  <a16:creationId xmlns:a16="http://schemas.microsoft.com/office/drawing/2014/main" id="{41F01725-EDBB-493E-A610-EF9ACBABB2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C8E2A80-F420-488D-AE39-E20BC61B1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58A20B2-85E4-4C64-A75F-376DA772A4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8BDCE8-2392-4F5E-B6B4-AD19C903B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525988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D4AD0ED-45F1-4AB2-8C18-7DED238A0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430622-9855-482E-98A8-1FAECC9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15C76D5-716D-420A-ABDC-55BF6D9ED2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75420"/>
            <a:ext cx="9036544" cy="4093306"/>
            <a:chOff x="1" y="2075420"/>
            <a:chExt cx="12048729" cy="4093306"/>
          </a:xfrm>
        </p:grpSpPr>
        <p:sp>
          <p:nvSpPr>
            <p:cNvPr id="13" name="Oval 12">
              <a:extLst>
                <a:ext uri="{FF2B5EF4-FFF2-40B4-BE49-F238E27FC236}">
                  <a16:creationId xmlns:a16="http://schemas.microsoft.com/office/drawing/2014/main" id="{79875022-E2DB-4A9E-8832-E7009F0E4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BFBDCA6-4D2C-451E-8205-8C334DCEE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395B2B7-3263-461B-8800-669EBE884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727DC78-6D51-415D-878D-516F840FB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405FB7A-34E4-454E-80C1-3AF31F600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56EC0F8-CE39-4C95-B52D-033DBF561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24B2310-5EDB-B639-6C21-9EB9BC826752}"/>
              </a:ext>
            </a:extLst>
          </p:cNvPr>
          <p:cNvSpPr>
            <a:spLocks noGrp="1"/>
          </p:cNvSpPr>
          <p:nvPr>
            <p:ph type="ctrTitle"/>
          </p:nvPr>
        </p:nvSpPr>
        <p:spPr>
          <a:xfrm>
            <a:off x="143790" y="253780"/>
            <a:ext cx="8854134" cy="646331"/>
          </a:xfrm>
          <a:noFill/>
        </p:spPr>
        <p:txBody>
          <a:bodyPr anchor="b">
            <a:spAutoFit/>
          </a:bodyPr>
          <a:lstStyle/>
          <a:p>
            <a:r>
              <a:rPr lang="en-US" sz="4000" b="1" dirty="0">
                <a:solidFill>
                  <a:schemeClr val="bg1"/>
                </a:solidFill>
              </a:rPr>
              <a:t>“WHAT ABOUT THE THIEF ON THE CROSS?”</a:t>
            </a:r>
          </a:p>
        </p:txBody>
      </p:sp>
      <p:sp>
        <p:nvSpPr>
          <p:cNvPr id="3" name="Subtitle 2">
            <a:extLst>
              <a:ext uri="{FF2B5EF4-FFF2-40B4-BE49-F238E27FC236}">
                <a16:creationId xmlns:a16="http://schemas.microsoft.com/office/drawing/2014/main" id="{7274196F-1729-12D1-892E-CDEC80DEAB32}"/>
              </a:ext>
            </a:extLst>
          </p:cNvPr>
          <p:cNvSpPr>
            <a:spLocks noGrp="1"/>
          </p:cNvSpPr>
          <p:nvPr>
            <p:ph type="subTitle" idx="1"/>
          </p:nvPr>
        </p:nvSpPr>
        <p:spPr>
          <a:xfrm>
            <a:off x="314935" y="998156"/>
            <a:ext cx="8423494" cy="5737014"/>
          </a:xfrm>
          <a:noFill/>
        </p:spPr>
        <p:txBody>
          <a:bodyPr anchor="t">
            <a:spAutoFit/>
          </a:bodyPr>
          <a:lstStyle/>
          <a:p>
            <a:pPr marL="514350" indent="-514350" algn="l">
              <a:buAutoNum type="arabicPeriod"/>
            </a:pPr>
            <a:r>
              <a:rPr lang="en-US" sz="2800" dirty="0">
                <a:solidFill>
                  <a:schemeClr val="bg1"/>
                </a:solidFill>
              </a:rPr>
              <a:t>They assume that the thief was never baptized.</a:t>
            </a:r>
          </a:p>
          <a:p>
            <a:pPr algn="l"/>
            <a:r>
              <a:rPr lang="en-US" sz="2800" dirty="0">
                <a:solidFill>
                  <a:schemeClr val="bg1"/>
                </a:solidFill>
              </a:rPr>
              <a:t>Please note the people who came to be baptized.</a:t>
            </a:r>
          </a:p>
          <a:p>
            <a:r>
              <a:rPr lang="en-US" sz="2800" i="1" dirty="0">
                <a:solidFill>
                  <a:schemeClr val="bg1"/>
                </a:solidFill>
              </a:rPr>
              <a:t>“Then Jerusalem was going out to him, and all Judea and all the district around the Jordan; and they were being baptized by him in the Jordan River, as they confessed their sins.” </a:t>
            </a:r>
            <a:r>
              <a:rPr lang="en-US" sz="2800" dirty="0">
                <a:solidFill>
                  <a:srgbClr val="FF0000"/>
                </a:solidFill>
              </a:rPr>
              <a:t>(Matthew 3:5-6)</a:t>
            </a:r>
          </a:p>
          <a:p>
            <a:endParaRPr lang="en-US" sz="2800" dirty="0">
              <a:solidFill>
                <a:schemeClr val="bg1"/>
              </a:solidFill>
            </a:endParaRPr>
          </a:p>
          <a:p>
            <a:r>
              <a:rPr lang="en-US" sz="2800" i="1" dirty="0">
                <a:solidFill>
                  <a:schemeClr val="bg1"/>
                </a:solidFill>
              </a:rPr>
              <a:t>“John the Baptist appeared in the wilderness preaching a baptism of repentance for the forgiveness of sins. And all the country of Judea was going out to him, and all the people of Jerusalem; and they were being baptized by him in the Jordan River, confessing their sins.” </a:t>
            </a:r>
            <a:br>
              <a:rPr lang="en-US" sz="2800" i="1" dirty="0">
                <a:solidFill>
                  <a:schemeClr val="bg1"/>
                </a:solidFill>
              </a:rPr>
            </a:br>
            <a:r>
              <a:rPr lang="en-US" sz="2800" dirty="0">
                <a:solidFill>
                  <a:srgbClr val="FF0000"/>
                </a:solidFill>
              </a:rPr>
              <a:t>(Mark 1:4-5)</a:t>
            </a:r>
          </a:p>
        </p:txBody>
      </p:sp>
      <p:sp>
        <p:nvSpPr>
          <p:cNvPr id="20" name="Rectangle 19">
            <a:extLst>
              <a:ext uri="{FF2B5EF4-FFF2-40B4-BE49-F238E27FC236}">
                <a16:creationId xmlns:a16="http://schemas.microsoft.com/office/drawing/2014/main" id="{73162FBC-1EE8-4355-8B2B-CB9A5B4BD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79052" y="1131512"/>
            <a:ext cx="2796461" cy="533439"/>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2940EF9-7ECF-49BA-8F14-5EBC7ADE07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44654" y="317578"/>
            <a:ext cx="411480" cy="549007"/>
            <a:chOff x="7029447" y="3514725"/>
            <a:chExt cx="1285875" cy="549007"/>
          </a:xfrm>
        </p:grpSpPr>
        <p:cxnSp>
          <p:nvCxnSpPr>
            <p:cNvPr id="23" name="Straight Connector 22">
              <a:extLst>
                <a:ext uri="{FF2B5EF4-FFF2-40B4-BE49-F238E27FC236}">
                  <a16:creationId xmlns:a16="http://schemas.microsoft.com/office/drawing/2014/main" id="{DF9A5AE3-5A1E-4528-BDC2-D32A66EFF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39C6801-3BB8-4C41-9385-D9CE4F1485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8EA6929-FF51-4E95-8E16-80E9F371AE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BE91CBD-B19A-4299-90BD-CC3AB69766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6CE109B-4241-4CF1-B587-868774BB4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140785"/>
            <a:ext cx="4571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DD107650-C271-404F-98D8-BB8E7E0306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45785" y="5940560"/>
            <a:ext cx="1285875" cy="549007"/>
            <a:chOff x="7029447" y="3514725"/>
            <a:chExt cx="1285875" cy="549007"/>
          </a:xfrm>
        </p:grpSpPr>
        <p:cxnSp>
          <p:nvCxnSpPr>
            <p:cNvPr id="31" name="Straight Connector 30">
              <a:extLst>
                <a:ext uri="{FF2B5EF4-FFF2-40B4-BE49-F238E27FC236}">
                  <a16:creationId xmlns:a16="http://schemas.microsoft.com/office/drawing/2014/main" id="{41F01725-EDBB-493E-A610-EF9ACBABB2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C8E2A80-F420-488D-AE39-E20BC61B1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58A20B2-85E4-4C64-A75F-376DA772A4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8BDCE8-2392-4F5E-B6B4-AD19C903B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89412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D4AD0ED-45F1-4AB2-8C18-7DED238A0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430622-9855-482E-98A8-1FAECC9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15C76D5-716D-420A-ABDC-55BF6D9ED2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75420"/>
            <a:ext cx="9036544" cy="4093306"/>
            <a:chOff x="1" y="2075420"/>
            <a:chExt cx="12048729" cy="4093306"/>
          </a:xfrm>
        </p:grpSpPr>
        <p:sp>
          <p:nvSpPr>
            <p:cNvPr id="13" name="Oval 12">
              <a:extLst>
                <a:ext uri="{FF2B5EF4-FFF2-40B4-BE49-F238E27FC236}">
                  <a16:creationId xmlns:a16="http://schemas.microsoft.com/office/drawing/2014/main" id="{79875022-E2DB-4A9E-8832-E7009F0E4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BFBDCA6-4D2C-451E-8205-8C334DCEE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395B2B7-3263-461B-8800-669EBE884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727DC78-6D51-415D-878D-516F840FB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405FB7A-34E4-454E-80C1-3AF31F600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56EC0F8-CE39-4C95-B52D-033DBF561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24B2310-5EDB-B639-6C21-9EB9BC826752}"/>
              </a:ext>
            </a:extLst>
          </p:cNvPr>
          <p:cNvSpPr>
            <a:spLocks noGrp="1"/>
          </p:cNvSpPr>
          <p:nvPr>
            <p:ph type="ctrTitle"/>
          </p:nvPr>
        </p:nvSpPr>
        <p:spPr>
          <a:xfrm>
            <a:off x="143790" y="253780"/>
            <a:ext cx="8854134" cy="646331"/>
          </a:xfrm>
          <a:noFill/>
        </p:spPr>
        <p:txBody>
          <a:bodyPr anchor="b">
            <a:spAutoFit/>
          </a:bodyPr>
          <a:lstStyle/>
          <a:p>
            <a:r>
              <a:rPr lang="en-US" sz="4000" b="1" dirty="0">
                <a:solidFill>
                  <a:schemeClr val="bg1"/>
                </a:solidFill>
              </a:rPr>
              <a:t>“WHAT ABOUT THE THIEF ON THE CROSS?”</a:t>
            </a:r>
          </a:p>
        </p:txBody>
      </p:sp>
      <p:sp>
        <p:nvSpPr>
          <p:cNvPr id="3" name="Subtitle 2">
            <a:extLst>
              <a:ext uri="{FF2B5EF4-FFF2-40B4-BE49-F238E27FC236}">
                <a16:creationId xmlns:a16="http://schemas.microsoft.com/office/drawing/2014/main" id="{7274196F-1729-12D1-892E-CDEC80DEAB32}"/>
              </a:ext>
            </a:extLst>
          </p:cNvPr>
          <p:cNvSpPr>
            <a:spLocks noGrp="1"/>
          </p:cNvSpPr>
          <p:nvPr>
            <p:ph type="subTitle" idx="1"/>
          </p:nvPr>
        </p:nvSpPr>
        <p:spPr>
          <a:xfrm>
            <a:off x="314935" y="998156"/>
            <a:ext cx="8423494" cy="5521512"/>
          </a:xfrm>
          <a:noFill/>
        </p:spPr>
        <p:txBody>
          <a:bodyPr anchor="t">
            <a:spAutoFit/>
          </a:bodyPr>
          <a:lstStyle/>
          <a:p>
            <a:pPr>
              <a:spcBef>
                <a:spcPts val="0"/>
              </a:spcBef>
            </a:pPr>
            <a:r>
              <a:rPr lang="en-US" sz="2800" dirty="0">
                <a:solidFill>
                  <a:schemeClr val="bg1"/>
                </a:solidFill>
              </a:rPr>
              <a:t>“</a:t>
            </a:r>
            <a:r>
              <a:rPr lang="en-US" sz="2800" i="1" dirty="0">
                <a:solidFill>
                  <a:schemeClr val="bg1"/>
                </a:solidFill>
              </a:rPr>
              <a:t>Therefore when the Lord knew that the Pharisees had heard that Jesus was making and baptizing more disciples than John (although Jesus Himself was not baptizing, but His disciples were), He left Judea and went away again into Galilee.” </a:t>
            </a:r>
            <a:r>
              <a:rPr lang="en-US" sz="2800" dirty="0">
                <a:solidFill>
                  <a:srgbClr val="FF0000"/>
                </a:solidFill>
              </a:rPr>
              <a:t>(John 4:1-3)</a:t>
            </a:r>
          </a:p>
          <a:p>
            <a:pPr algn="l">
              <a:spcBef>
                <a:spcPts val="0"/>
              </a:spcBef>
            </a:pPr>
            <a:r>
              <a:rPr lang="en-US" sz="2800" dirty="0">
                <a:solidFill>
                  <a:schemeClr val="bg1"/>
                </a:solidFill>
              </a:rPr>
              <a:t>Note the fact that Jesus (His disciples) made and baptized more than John.</a:t>
            </a:r>
          </a:p>
          <a:p>
            <a:pPr marL="457200" indent="-457200" algn="l">
              <a:spcBef>
                <a:spcPts val="0"/>
              </a:spcBef>
              <a:buFont typeface="Wingdings" panose="05000000000000000000" pitchFamily="2" charset="2"/>
              <a:buChar char="Ø"/>
            </a:pPr>
            <a:r>
              <a:rPr lang="en-US" sz="2800" dirty="0">
                <a:solidFill>
                  <a:schemeClr val="bg1"/>
                </a:solidFill>
              </a:rPr>
              <a:t>The question is, “Couldn't the thief have been among this number?” We are not affirming that the thief was among them, only that he could have been.</a:t>
            </a:r>
          </a:p>
          <a:p>
            <a:pPr marL="457200" indent="-457200" algn="l">
              <a:spcBef>
                <a:spcPts val="0"/>
              </a:spcBef>
              <a:buFont typeface="Wingdings" panose="05000000000000000000" pitchFamily="2" charset="2"/>
              <a:buChar char="Ø"/>
            </a:pPr>
            <a:r>
              <a:rPr lang="en-US" sz="2800" dirty="0">
                <a:solidFill>
                  <a:schemeClr val="bg1"/>
                </a:solidFill>
              </a:rPr>
              <a:t>No one knows for sure whether or not the thief was baptized; but people want to assume that he wasn’t. </a:t>
            </a:r>
          </a:p>
          <a:p>
            <a:pPr marL="457200" indent="-457200" algn="l">
              <a:spcBef>
                <a:spcPts val="0"/>
              </a:spcBef>
              <a:buFont typeface="Wingdings" panose="05000000000000000000" pitchFamily="2" charset="2"/>
              <a:buChar char="Ø"/>
            </a:pPr>
            <a:r>
              <a:rPr lang="en-US" sz="2800" dirty="0">
                <a:solidFill>
                  <a:schemeClr val="bg1"/>
                </a:solidFill>
              </a:rPr>
              <a:t>What is truly sad is that these are basing their own salvation on a mere assumption.</a:t>
            </a:r>
          </a:p>
        </p:txBody>
      </p:sp>
      <p:sp>
        <p:nvSpPr>
          <p:cNvPr id="20" name="Rectangle 19">
            <a:extLst>
              <a:ext uri="{FF2B5EF4-FFF2-40B4-BE49-F238E27FC236}">
                <a16:creationId xmlns:a16="http://schemas.microsoft.com/office/drawing/2014/main" id="{73162FBC-1EE8-4355-8B2B-CB9A5B4BD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79052" y="1131512"/>
            <a:ext cx="2796461" cy="533439"/>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2940EF9-7ECF-49BA-8F14-5EBC7ADE07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44654" y="317578"/>
            <a:ext cx="411480" cy="549007"/>
            <a:chOff x="7029447" y="3514725"/>
            <a:chExt cx="1285875" cy="549007"/>
          </a:xfrm>
        </p:grpSpPr>
        <p:cxnSp>
          <p:nvCxnSpPr>
            <p:cNvPr id="23" name="Straight Connector 22">
              <a:extLst>
                <a:ext uri="{FF2B5EF4-FFF2-40B4-BE49-F238E27FC236}">
                  <a16:creationId xmlns:a16="http://schemas.microsoft.com/office/drawing/2014/main" id="{DF9A5AE3-5A1E-4528-BDC2-D32A66EFF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39C6801-3BB8-4C41-9385-D9CE4F1485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8EA6929-FF51-4E95-8E16-80E9F371AE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BE91CBD-B19A-4299-90BD-CC3AB69766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6CE109B-4241-4CF1-B587-868774BB4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140785"/>
            <a:ext cx="4571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DD107650-C271-404F-98D8-BB8E7E0306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45785" y="5940560"/>
            <a:ext cx="1285875" cy="549007"/>
            <a:chOff x="7029447" y="3514725"/>
            <a:chExt cx="1285875" cy="549007"/>
          </a:xfrm>
        </p:grpSpPr>
        <p:cxnSp>
          <p:nvCxnSpPr>
            <p:cNvPr id="31" name="Straight Connector 30">
              <a:extLst>
                <a:ext uri="{FF2B5EF4-FFF2-40B4-BE49-F238E27FC236}">
                  <a16:creationId xmlns:a16="http://schemas.microsoft.com/office/drawing/2014/main" id="{41F01725-EDBB-493E-A610-EF9ACBABB2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C8E2A80-F420-488D-AE39-E20BC61B1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58A20B2-85E4-4C64-A75F-376DA772A4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8BDCE8-2392-4F5E-B6B4-AD19C903B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672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D4AD0ED-45F1-4AB2-8C18-7DED238A0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430622-9855-482E-98A8-1FAECC9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15C76D5-716D-420A-ABDC-55BF6D9ED2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75420"/>
            <a:ext cx="9036544" cy="4093306"/>
            <a:chOff x="1" y="2075420"/>
            <a:chExt cx="12048729" cy="4093306"/>
          </a:xfrm>
        </p:grpSpPr>
        <p:sp>
          <p:nvSpPr>
            <p:cNvPr id="13" name="Oval 12">
              <a:extLst>
                <a:ext uri="{FF2B5EF4-FFF2-40B4-BE49-F238E27FC236}">
                  <a16:creationId xmlns:a16="http://schemas.microsoft.com/office/drawing/2014/main" id="{79875022-E2DB-4A9E-8832-E7009F0E4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BFBDCA6-4D2C-451E-8205-8C334DCEE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395B2B7-3263-461B-8800-669EBE884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727DC78-6D51-415D-878D-516F840FB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405FB7A-34E4-454E-80C1-3AF31F600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56EC0F8-CE39-4C95-B52D-033DBF561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24B2310-5EDB-B639-6C21-9EB9BC826752}"/>
              </a:ext>
            </a:extLst>
          </p:cNvPr>
          <p:cNvSpPr>
            <a:spLocks noGrp="1"/>
          </p:cNvSpPr>
          <p:nvPr>
            <p:ph type="ctrTitle"/>
          </p:nvPr>
        </p:nvSpPr>
        <p:spPr>
          <a:xfrm>
            <a:off x="143790" y="253780"/>
            <a:ext cx="8854134" cy="646331"/>
          </a:xfrm>
          <a:noFill/>
        </p:spPr>
        <p:txBody>
          <a:bodyPr anchor="b">
            <a:spAutoFit/>
          </a:bodyPr>
          <a:lstStyle/>
          <a:p>
            <a:r>
              <a:rPr lang="en-US" sz="4000" b="1" dirty="0">
                <a:solidFill>
                  <a:schemeClr val="bg1"/>
                </a:solidFill>
              </a:rPr>
              <a:t>“WHAT ABOUT THE THIEF ON THE CROSS?”</a:t>
            </a:r>
          </a:p>
        </p:txBody>
      </p:sp>
      <p:sp>
        <p:nvSpPr>
          <p:cNvPr id="3" name="Subtitle 2">
            <a:extLst>
              <a:ext uri="{FF2B5EF4-FFF2-40B4-BE49-F238E27FC236}">
                <a16:creationId xmlns:a16="http://schemas.microsoft.com/office/drawing/2014/main" id="{7274196F-1729-12D1-892E-CDEC80DEAB32}"/>
              </a:ext>
            </a:extLst>
          </p:cNvPr>
          <p:cNvSpPr>
            <a:spLocks noGrp="1"/>
          </p:cNvSpPr>
          <p:nvPr>
            <p:ph type="subTitle" idx="1"/>
          </p:nvPr>
        </p:nvSpPr>
        <p:spPr>
          <a:xfrm>
            <a:off x="314935" y="998156"/>
            <a:ext cx="8423494" cy="3707682"/>
          </a:xfrm>
          <a:noFill/>
        </p:spPr>
        <p:txBody>
          <a:bodyPr anchor="t">
            <a:spAutoFit/>
          </a:bodyPr>
          <a:lstStyle/>
          <a:p>
            <a:pPr algn="l"/>
            <a:r>
              <a:rPr lang="en-US" sz="2800" dirty="0">
                <a:solidFill>
                  <a:schemeClr val="bg1"/>
                </a:solidFill>
              </a:rPr>
              <a:t>2. They assume they can be saved exactly like the thief.</a:t>
            </a:r>
          </a:p>
          <a:p>
            <a:pPr algn="l"/>
            <a:endParaRPr lang="en-US" sz="2800" dirty="0">
              <a:solidFill>
                <a:schemeClr val="bg1"/>
              </a:solidFill>
            </a:endParaRPr>
          </a:p>
          <a:p>
            <a:pPr marL="457200" indent="-457200" algn="l">
              <a:buFont typeface="Wingdings" panose="05000000000000000000" pitchFamily="2" charset="2"/>
              <a:buChar char="Ø"/>
            </a:pPr>
            <a:r>
              <a:rPr lang="en-US" sz="2800" dirty="0">
                <a:solidFill>
                  <a:schemeClr val="bg1"/>
                </a:solidFill>
              </a:rPr>
              <a:t>For one to be saved “exactly” as the thief, he must be on a cross along with the dying Savior, and have Jesus say to him, “Today, you will be with Me in Paradise.”</a:t>
            </a:r>
          </a:p>
          <a:p>
            <a:pPr marL="457200" indent="-457200" algn="l">
              <a:buFont typeface="Wingdings" panose="05000000000000000000" pitchFamily="2" charset="2"/>
              <a:buChar char="Ø"/>
            </a:pPr>
            <a:endParaRPr lang="en-US" sz="2800" dirty="0">
              <a:solidFill>
                <a:schemeClr val="bg1"/>
              </a:solidFill>
            </a:endParaRPr>
          </a:p>
          <a:p>
            <a:pPr marL="457200" indent="-457200" algn="l">
              <a:buFont typeface="Wingdings" panose="05000000000000000000" pitchFamily="2" charset="2"/>
              <a:buChar char="Ø"/>
            </a:pPr>
            <a:r>
              <a:rPr lang="en-US" sz="2800" dirty="0">
                <a:solidFill>
                  <a:schemeClr val="bg1"/>
                </a:solidFill>
              </a:rPr>
              <a:t>Of course, Jesus is not here today, and such could never be done.</a:t>
            </a:r>
          </a:p>
        </p:txBody>
      </p:sp>
      <p:sp>
        <p:nvSpPr>
          <p:cNvPr id="20" name="Rectangle 19">
            <a:extLst>
              <a:ext uri="{FF2B5EF4-FFF2-40B4-BE49-F238E27FC236}">
                <a16:creationId xmlns:a16="http://schemas.microsoft.com/office/drawing/2014/main" id="{73162FBC-1EE8-4355-8B2B-CB9A5B4BD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79052" y="1131512"/>
            <a:ext cx="2796461" cy="533439"/>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2940EF9-7ECF-49BA-8F14-5EBC7ADE07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44654" y="317578"/>
            <a:ext cx="411480" cy="549007"/>
            <a:chOff x="7029447" y="3514725"/>
            <a:chExt cx="1285875" cy="549007"/>
          </a:xfrm>
        </p:grpSpPr>
        <p:cxnSp>
          <p:nvCxnSpPr>
            <p:cNvPr id="23" name="Straight Connector 22">
              <a:extLst>
                <a:ext uri="{FF2B5EF4-FFF2-40B4-BE49-F238E27FC236}">
                  <a16:creationId xmlns:a16="http://schemas.microsoft.com/office/drawing/2014/main" id="{DF9A5AE3-5A1E-4528-BDC2-D32A66EFF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39C6801-3BB8-4C41-9385-D9CE4F1485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8EA6929-FF51-4E95-8E16-80E9F371AE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BE91CBD-B19A-4299-90BD-CC3AB69766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6CE109B-4241-4CF1-B587-868774BB4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140785"/>
            <a:ext cx="4571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DD107650-C271-404F-98D8-BB8E7E0306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45785" y="5940560"/>
            <a:ext cx="1285875" cy="549007"/>
            <a:chOff x="7029447" y="3514725"/>
            <a:chExt cx="1285875" cy="549007"/>
          </a:xfrm>
        </p:grpSpPr>
        <p:cxnSp>
          <p:nvCxnSpPr>
            <p:cNvPr id="31" name="Straight Connector 30">
              <a:extLst>
                <a:ext uri="{FF2B5EF4-FFF2-40B4-BE49-F238E27FC236}">
                  <a16:creationId xmlns:a16="http://schemas.microsoft.com/office/drawing/2014/main" id="{41F01725-EDBB-493E-A610-EF9ACBABB2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C8E2A80-F420-488D-AE39-E20BC61B1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58A20B2-85E4-4C64-A75F-376DA772A4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8BDCE8-2392-4F5E-B6B4-AD19C903B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76281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D4AD0ED-45F1-4AB2-8C18-7DED238A0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430622-9855-482E-98A8-1FAECC9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15C76D5-716D-420A-ABDC-55BF6D9ED2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75420"/>
            <a:ext cx="9036544" cy="4093306"/>
            <a:chOff x="1" y="2075420"/>
            <a:chExt cx="12048729" cy="4093306"/>
          </a:xfrm>
        </p:grpSpPr>
        <p:sp>
          <p:nvSpPr>
            <p:cNvPr id="13" name="Oval 12">
              <a:extLst>
                <a:ext uri="{FF2B5EF4-FFF2-40B4-BE49-F238E27FC236}">
                  <a16:creationId xmlns:a16="http://schemas.microsoft.com/office/drawing/2014/main" id="{79875022-E2DB-4A9E-8832-E7009F0E4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BFBDCA6-4D2C-451E-8205-8C334DCEE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395B2B7-3263-461B-8800-669EBE884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727DC78-6D51-415D-878D-516F840FB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405FB7A-34E4-454E-80C1-3AF31F600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56EC0F8-CE39-4C95-B52D-033DBF561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24B2310-5EDB-B639-6C21-9EB9BC826752}"/>
              </a:ext>
            </a:extLst>
          </p:cNvPr>
          <p:cNvSpPr>
            <a:spLocks noGrp="1"/>
          </p:cNvSpPr>
          <p:nvPr>
            <p:ph type="ctrTitle"/>
          </p:nvPr>
        </p:nvSpPr>
        <p:spPr>
          <a:xfrm>
            <a:off x="143790" y="253780"/>
            <a:ext cx="8854134" cy="646331"/>
          </a:xfrm>
          <a:noFill/>
        </p:spPr>
        <p:txBody>
          <a:bodyPr anchor="b">
            <a:spAutoFit/>
          </a:bodyPr>
          <a:lstStyle/>
          <a:p>
            <a:r>
              <a:rPr lang="en-US" sz="4000" b="1" dirty="0">
                <a:solidFill>
                  <a:schemeClr val="bg1"/>
                </a:solidFill>
              </a:rPr>
              <a:t>“WHAT ABOUT THE THIEF ON THE CROSS?”</a:t>
            </a:r>
          </a:p>
        </p:txBody>
      </p:sp>
      <p:sp>
        <p:nvSpPr>
          <p:cNvPr id="3" name="Subtitle 2">
            <a:extLst>
              <a:ext uri="{FF2B5EF4-FFF2-40B4-BE49-F238E27FC236}">
                <a16:creationId xmlns:a16="http://schemas.microsoft.com/office/drawing/2014/main" id="{7274196F-1729-12D1-892E-CDEC80DEAB32}"/>
              </a:ext>
            </a:extLst>
          </p:cNvPr>
          <p:cNvSpPr>
            <a:spLocks noGrp="1"/>
          </p:cNvSpPr>
          <p:nvPr>
            <p:ph type="subTitle" idx="1"/>
          </p:nvPr>
        </p:nvSpPr>
        <p:spPr>
          <a:xfrm>
            <a:off x="314935" y="998156"/>
            <a:ext cx="8423494" cy="5521512"/>
          </a:xfrm>
          <a:noFill/>
        </p:spPr>
        <p:txBody>
          <a:bodyPr anchor="t">
            <a:spAutoFit/>
          </a:bodyPr>
          <a:lstStyle/>
          <a:p>
            <a:pPr algn="l">
              <a:spcBef>
                <a:spcPts val="0"/>
              </a:spcBef>
            </a:pPr>
            <a:r>
              <a:rPr lang="en-US" sz="2800" dirty="0">
                <a:solidFill>
                  <a:schemeClr val="bg1"/>
                </a:solidFill>
              </a:rPr>
              <a:t>While Jesus was alive on earth, He had the power to bestow His Spiritual blessings any way He saw fit.</a:t>
            </a:r>
          </a:p>
          <a:p>
            <a:pPr marL="457200" indent="-457200" algn="l">
              <a:spcBef>
                <a:spcPts val="0"/>
              </a:spcBef>
              <a:buFont typeface="Wingdings" panose="05000000000000000000" pitchFamily="2" charset="2"/>
              <a:buChar char="Ø"/>
            </a:pPr>
            <a:r>
              <a:rPr lang="en-US" sz="2800" dirty="0">
                <a:solidFill>
                  <a:schemeClr val="bg1"/>
                </a:solidFill>
              </a:rPr>
              <a:t>For example, Jesus often personally forgave sins. </a:t>
            </a:r>
          </a:p>
          <a:p>
            <a:pPr marL="914400" lvl="1" indent="-457200" algn="l">
              <a:spcBef>
                <a:spcPts val="0"/>
              </a:spcBef>
              <a:buFont typeface="Wingdings" panose="05000000000000000000" pitchFamily="2" charset="2"/>
              <a:buChar char="Ø"/>
            </a:pPr>
            <a:r>
              <a:rPr lang="en-US" sz="2800" dirty="0">
                <a:solidFill>
                  <a:schemeClr val="bg1"/>
                </a:solidFill>
              </a:rPr>
              <a:t>The paralytic who was carried by four others and let down through the roof. </a:t>
            </a:r>
            <a:r>
              <a:rPr lang="en-US" sz="2800" dirty="0">
                <a:solidFill>
                  <a:srgbClr val="FF0000"/>
                </a:solidFill>
              </a:rPr>
              <a:t>(Mark 2:1-12)</a:t>
            </a:r>
          </a:p>
          <a:p>
            <a:pPr marL="914400" lvl="1" indent="-457200" algn="l">
              <a:spcBef>
                <a:spcPts val="0"/>
              </a:spcBef>
              <a:buFont typeface="Wingdings" panose="05000000000000000000" pitchFamily="2" charset="2"/>
              <a:buChar char="Ø"/>
            </a:pPr>
            <a:r>
              <a:rPr lang="en-US" sz="2800" dirty="0">
                <a:solidFill>
                  <a:schemeClr val="bg1"/>
                </a:solidFill>
              </a:rPr>
              <a:t>The woman who washed Jesus’ feet.</a:t>
            </a:r>
            <a:br>
              <a:rPr lang="en-US" sz="2800" dirty="0">
                <a:solidFill>
                  <a:schemeClr val="bg1"/>
                </a:solidFill>
              </a:rPr>
            </a:br>
            <a:r>
              <a:rPr lang="en-US" sz="2800" dirty="0">
                <a:solidFill>
                  <a:srgbClr val="FF0000"/>
                </a:solidFill>
              </a:rPr>
              <a:t>(Luke 7:36-50</a:t>
            </a:r>
            <a:r>
              <a:rPr lang="en-US" sz="2800" dirty="0">
                <a:solidFill>
                  <a:schemeClr val="bg1"/>
                </a:solidFill>
              </a:rPr>
              <a:t>)</a:t>
            </a:r>
          </a:p>
          <a:p>
            <a:pPr algn="l">
              <a:spcBef>
                <a:spcPts val="0"/>
              </a:spcBef>
            </a:pPr>
            <a:endParaRPr lang="en-US" sz="2800" dirty="0">
              <a:solidFill>
                <a:schemeClr val="bg1"/>
              </a:solidFill>
            </a:endParaRPr>
          </a:p>
          <a:p>
            <a:pPr marL="457200" indent="-457200" algn="l">
              <a:spcBef>
                <a:spcPts val="0"/>
              </a:spcBef>
              <a:buFont typeface="Wingdings" panose="05000000000000000000" pitchFamily="2" charset="2"/>
              <a:buChar char="Ø"/>
            </a:pPr>
            <a:r>
              <a:rPr lang="en-US" sz="2800" dirty="0">
                <a:solidFill>
                  <a:schemeClr val="bg1"/>
                </a:solidFill>
              </a:rPr>
              <a:t>Consider what Jesus said to the rich young ruler. </a:t>
            </a:r>
            <a:br>
              <a:rPr lang="en-US" sz="2800" dirty="0">
                <a:solidFill>
                  <a:schemeClr val="bg1"/>
                </a:solidFill>
              </a:rPr>
            </a:br>
            <a:r>
              <a:rPr lang="en-US" sz="2800" dirty="0">
                <a:solidFill>
                  <a:srgbClr val="FF0000"/>
                </a:solidFill>
              </a:rPr>
              <a:t>(Mark 10:17-22)</a:t>
            </a:r>
          </a:p>
          <a:p>
            <a:pPr marL="914400" lvl="1" indent="-457200" algn="l">
              <a:spcBef>
                <a:spcPts val="0"/>
              </a:spcBef>
              <a:buFont typeface="Wingdings" panose="05000000000000000000" pitchFamily="2" charset="2"/>
              <a:buChar char="Ø"/>
            </a:pPr>
            <a:r>
              <a:rPr lang="en-US" sz="2800" dirty="0">
                <a:solidFill>
                  <a:schemeClr val="bg1"/>
                </a:solidFill>
              </a:rPr>
              <a:t>Jesus did not require the rich young ruler to be baptized, at least, not at this time.</a:t>
            </a:r>
          </a:p>
          <a:p>
            <a:pPr marL="914400" lvl="1" indent="-457200" algn="l">
              <a:spcBef>
                <a:spcPts val="0"/>
              </a:spcBef>
              <a:buFont typeface="Wingdings" panose="05000000000000000000" pitchFamily="2" charset="2"/>
              <a:buChar char="Ø"/>
            </a:pPr>
            <a:r>
              <a:rPr lang="en-US" sz="2800" dirty="0">
                <a:solidFill>
                  <a:schemeClr val="bg1"/>
                </a:solidFill>
              </a:rPr>
              <a:t>Why don't people want to be saved like the rich young ruler?</a:t>
            </a:r>
          </a:p>
        </p:txBody>
      </p:sp>
      <p:sp>
        <p:nvSpPr>
          <p:cNvPr id="20" name="Rectangle 19">
            <a:extLst>
              <a:ext uri="{FF2B5EF4-FFF2-40B4-BE49-F238E27FC236}">
                <a16:creationId xmlns:a16="http://schemas.microsoft.com/office/drawing/2014/main" id="{73162FBC-1EE8-4355-8B2B-CB9A5B4BD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79052" y="1131512"/>
            <a:ext cx="2796461" cy="533439"/>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2940EF9-7ECF-49BA-8F14-5EBC7ADE07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44654" y="317578"/>
            <a:ext cx="411480" cy="549007"/>
            <a:chOff x="7029447" y="3514725"/>
            <a:chExt cx="1285875" cy="549007"/>
          </a:xfrm>
        </p:grpSpPr>
        <p:cxnSp>
          <p:nvCxnSpPr>
            <p:cNvPr id="23" name="Straight Connector 22">
              <a:extLst>
                <a:ext uri="{FF2B5EF4-FFF2-40B4-BE49-F238E27FC236}">
                  <a16:creationId xmlns:a16="http://schemas.microsoft.com/office/drawing/2014/main" id="{DF9A5AE3-5A1E-4528-BDC2-D32A66EFF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39C6801-3BB8-4C41-9385-D9CE4F1485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8EA6929-FF51-4E95-8E16-80E9F371AE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BE91CBD-B19A-4299-90BD-CC3AB69766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6CE109B-4241-4CF1-B587-868774BB4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140785"/>
            <a:ext cx="4571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DD107650-C271-404F-98D8-BB8E7E0306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45785" y="5940560"/>
            <a:ext cx="1285875" cy="549007"/>
            <a:chOff x="7029447" y="3514725"/>
            <a:chExt cx="1285875" cy="549007"/>
          </a:xfrm>
        </p:grpSpPr>
        <p:cxnSp>
          <p:nvCxnSpPr>
            <p:cNvPr id="31" name="Straight Connector 30">
              <a:extLst>
                <a:ext uri="{FF2B5EF4-FFF2-40B4-BE49-F238E27FC236}">
                  <a16:creationId xmlns:a16="http://schemas.microsoft.com/office/drawing/2014/main" id="{41F01725-EDBB-493E-A610-EF9ACBABB2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C8E2A80-F420-488D-AE39-E20BC61B1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58A20B2-85E4-4C64-A75F-376DA772A4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8BDCE8-2392-4F5E-B6B4-AD19C903B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30590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D4AD0ED-45F1-4AB2-8C18-7DED238A0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430622-9855-482E-98A8-1FAECC9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15C76D5-716D-420A-ABDC-55BF6D9ED2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75420"/>
            <a:ext cx="9036544" cy="4093306"/>
            <a:chOff x="1" y="2075420"/>
            <a:chExt cx="12048729" cy="4093306"/>
          </a:xfrm>
        </p:grpSpPr>
        <p:sp>
          <p:nvSpPr>
            <p:cNvPr id="13" name="Oval 12">
              <a:extLst>
                <a:ext uri="{FF2B5EF4-FFF2-40B4-BE49-F238E27FC236}">
                  <a16:creationId xmlns:a16="http://schemas.microsoft.com/office/drawing/2014/main" id="{79875022-E2DB-4A9E-8832-E7009F0E4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BFBDCA6-4D2C-451E-8205-8C334DCEE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395B2B7-3263-461B-8800-669EBE884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727DC78-6D51-415D-878D-516F840FB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405FB7A-34E4-454E-80C1-3AF31F600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56EC0F8-CE39-4C95-B52D-033DBF561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24B2310-5EDB-B639-6C21-9EB9BC826752}"/>
              </a:ext>
            </a:extLst>
          </p:cNvPr>
          <p:cNvSpPr>
            <a:spLocks noGrp="1"/>
          </p:cNvSpPr>
          <p:nvPr>
            <p:ph type="ctrTitle"/>
          </p:nvPr>
        </p:nvSpPr>
        <p:spPr>
          <a:xfrm>
            <a:off x="143790" y="253780"/>
            <a:ext cx="8854134" cy="646331"/>
          </a:xfrm>
          <a:noFill/>
        </p:spPr>
        <p:txBody>
          <a:bodyPr anchor="b">
            <a:spAutoFit/>
          </a:bodyPr>
          <a:lstStyle/>
          <a:p>
            <a:r>
              <a:rPr lang="en-US" sz="4000" b="1" dirty="0">
                <a:solidFill>
                  <a:schemeClr val="bg1"/>
                </a:solidFill>
              </a:rPr>
              <a:t>“WHAT ABOUT THE THIEF ON THE CROSS?”</a:t>
            </a:r>
          </a:p>
        </p:txBody>
      </p:sp>
      <p:sp>
        <p:nvSpPr>
          <p:cNvPr id="3" name="Subtitle 2">
            <a:extLst>
              <a:ext uri="{FF2B5EF4-FFF2-40B4-BE49-F238E27FC236}">
                <a16:creationId xmlns:a16="http://schemas.microsoft.com/office/drawing/2014/main" id="{7274196F-1729-12D1-892E-CDEC80DEAB32}"/>
              </a:ext>
            </a:extLst>
          </p:cNvPr>
          <p:cNvSpPr>
            <a:spLocks noGrp="1"/>
          </p:cNvSpPr>
          <p:nvPr>
            <p:ph type="subTitle" idx="1"/>
          </p:nvPr>
        </p:nvSpPr>
        <p:spPr>
          <a:xfrm>
            <a:off x="314935" y="998156"/>
            <a:ext cx="8423494" cy="4483279"/>
          </a:xfrm>
          <a:noFill/>
        </p:spPr>
        <p:txBody>
          <a:bodyPr anchor="t">
            <a:spAutoFit/>
          </a:bodyPr>
          <a:lstStyle/>
          <a:p>
            <a:pPr algn="l"/>
            <a:r>
              <a:rPr lang="en-US" sz="2800" dirty="0">
                <a:solidFill>
                  <a:schemeClr val="bg1"/>
                </a:solidFill>
              </a:rPr>
              <a:t>Jesus, during His personal ministry, granted God’s blessings to several individuals upon various conditions, and the thief was one of them.</a:t>
            </a:r>
          </a:p>
          <a:p>
            <a:pPr algn="l"/>
            <a:endParaRPr lang="en-US" sz="2800" dirty="0">
              <a:solidFill>
                <a:schemeClr val="bg1"/>
              </a:solidFill>
            </a:endParaRPr>
          </a:p>
          <a:p>
            <a:pPr algn="l"/>
            <a:r>
              <a:rPr lang="en-US" sz="2800" dirty="0">
                <a:solidFill>
                  <a:schemeClr val="bg1"/>
                </a:solidFill>
              </a:rPr>
              <a:t>The miracles performed by Jesus were to prove that He was indeed the Son of God. </a:t>
            </a:r>
            <a:r>
              <a:rPr lang="en-US" sz="2800" dirty="0">
                <a:solidFill>
                  <a:srgbClr val="FF0000"/>
                </a:solidFill>
              </a:rPr>
              <a:t>(John 20:30-31; Acts 2:22) </a:t>
            </a:r>
            <a:r>
              <a:rPr lang="en-US" sz="2800" dirty="0">
                <a:solidFill>
                  <a:schemeClr val="bg1"/>
                </a:solidFill>
              </a:rPr>
              <a:t>They also proved that He had the power to forgive sin.</a:t>
            </a:r>
          </a:p>
          <a:p>
            <a:pPr algn="l"/>
            <a:endParaRPr lang="en-US" sz="2800" dirty="0">
              <a:solidFill>
                <a:schemeClr val="bg1"/>
              </a:solidFill>
            </a:endParaRPr>
          </a:p>
          <a:p>
            <a:pPr algn="l"/>
            <a:r>
              <a:rPr lang="en-US" sz="2800" dirty="0">
                <a:solidFill>
                  <a:schemeClr val="bg1"/>
                </a:solidFill>
              </a:rPr>
              <a:t>What Jesus did for the thief, and various others, has absolutely nothing to do with our salvation.</a:t>
            </a:r>
          </a:p>
        </p:txBody>
      </p:sp>
      <p:sp>
        <p:nvSpPr>
          <p:cNvPr id="20" name="Rectangle 19">
            <a:extLst>
              <a:ext uri="{FF2B5EF4-FFF2-40B4-BE49-F238E27FC236}">
                <a16:creationId xmlns:a16="http://schemas.microsoft.com/office/drawing/2014/main" id="{73162FBC-1EE8-4355-8B2B-CB9A5B4BD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79052" y="1131512"/>
            <a:ext cx="2796461" cy="533439"/>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2940EF9-7ECF-49BA-8F14-5EBC7ADE07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44654" y="317578"/>
            <a:ext cx="411480" cy="549007"/>
            <a:chOff x="7029447" y="3514725"/>
            <a:chExt cx="1285875" cy="549007"/>
          </a:xfrm>
        </p:grpSpPr>
        <p:cxnSp>
          <p:nvCxnSpPr>
            <p:cNvPr id="23" name="Straight Connector 22">
              <a:extLst>
                <a:ext uri="{FF2B5EF4-FFF2-40B4-BE49-F238E27FC236}">
                  <a16:creationId xmlns:a16="http://schemas.microsoft.com/office/drawing/2014/main" id="{DF9A5AE3-5A1E-4528-BDC2-D32A66EFF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39C6801-3BB8-4C41-9385-D9CE4F1485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8EA6929-FF51-4E95-8E16-80E9F371AE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BE91CBD-B19A-4299-90BD-CC3AB69766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6CE109B-4241-4CF1-B587-868774BB4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140785"/>
            <a:ext cx="4571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DD107650-C271-404F-98D8-BB8E7E0306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45785" y="5940560"/>
            <a:ext cx="1285875" cy="549007"/>
            <a:chOff x="7029447" y="3514725"/>
            <a:chExt cx="1285875" cy="549007"/>
          </a:xfrm>
        </p:grpSpPr>
        <p:cxnSp>
          <p:nvCxnSpPr>
            <p:cNvPr id="31" name="Straight Connector 30">
              <a:extLst>
                <a:ext uri="{FF2B5EF4-FFF2-40B4-BE49-F238E27FC236}">
                  <a16:creationId xmlns:a16="http://schemas.microsoft.com/office/drawing/2014/main" id="{41F01725-EDBB-493E-A610-EF9ACBABB2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C8E2A80-F420-488D-AE39-E20BC61B1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58A20B2-85E4-4C64-A75F-376DA772A4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8BDCE8-2392-4F5E-B6B4-AD19C903B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72643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D4AD0ED-45F1-4AB2-8C18-7DED238A0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430622-9855-482E-98A8-1FAECC9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15C76D5-716D-420A-ABDC-55BF6D9ED2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75420"/>
            <a:ext cx="9036544" cy="4093306"/>
            <a:chOff x="1" y="2075420"/>
            <a:chExt cx="12048729" cy="4093306"/>
          </a:xfrm>
        </p:grpSpPr>
        <p:sp>
          <p:nvSpPr>
            <p:cNvPr id="13" name="Oval 12">
              <a:extLst>
                <a:ext uri="{FF2B5EF4-FFF2-40B4-BE49-F238E27FC236}">
                  <a16:creationId xmlns:a16="http://schemas.microsoft.com/office/drawing/2014/main" id="{79875022-E2DB-4A9E-8832-E7009F0E4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BFBDCA6-4D2C-451E-8205-8C334DCEE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395B2B7-3263-461B-8800-669EBE884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727DC78-6D51-415D-878D-516F840FB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405FB7A-34E4-454E-80C1-3AF31F600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56EC0F8-CE39-4C95-B52D-033DBF561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24B2310-5EDB-B639-6C21-9EB9BC826752}"/>
              </a:ext>
            </a:extLst>
          </p:cNvPr>
          <p:cNvSpPr>
            <a:spLocks noGrp="1"/>
          </p:cNvSpPr>
          <p:nvPr>
            <p:ph type="ctrTitle"/>
          </p:nvPr>
        </p:nvSpPr>
        <p:spPr>
          <a:xfrm>
            <a:off x="143790" y="253780"/>
            <a:ext cx="8854134" cy="646331"/>
          </a:xfrm>
          <a:noFill/>
        </p:spPr>
        <p:txBody>
          <a:bodyPr anchor="b">
            <a:spAutoFit/>
          </a:bodyPr>
          <a:lstStyle/>
          <a:p>
            <a:r>
              <a:rPr lang="en-US" sz="4000" b="1" dirty="0">
                <a:solidFill>
                  <a:schemeClr val="bg1"/>
                </a:solidFill>
              </a:rPr>
              <a:t>“WHAT ABOUT THE THIEF ON THE CROSS?”</a:t>
            </a:r>
          </a:p>
        </p:txBody>
      </p:sp>
      <p:sp>
        <p:nvSpPr>
          <p:cNvPr id="3" name="Subtitle 2">
            <a:extLst>
              <a:ext uri="{FF2B5EF4-FFF2-40B4-BE49-F238E27FC236}">
                <a16:creationId xmlns:a16="http://schemas.microsoft.com/office/drawing/2014/main" id="{7274196F-1729-12D1-892E-CDEC80DEAB32}"/>
              </a:ext>
            </a:extLst>
          </p:cNvPr>
          <p:cNvSpPr>
            <a:spLocks noGrp="1"/>
          </p:cNvSpPr>
          <p:nvPr>
            <p:ph type="subTitle" idx="1"/>
          </p:nvPr>
        </p:nvSpPr>
        <p:spPr>
          <a:xfrm>
            <a:off x="314934" y="998156"/>
            <a:ext cx="8460575" cy="5737014"/>
          </a:xfrm>
          <a:noFill/>
        </p:spPr>
        <p:txBody>
          <a:bodyPr anchor="t">
            <a:spAutoFit/>
          </a:bodyPr>
          <a:lstStyle/>
          <a:p>
            <a:pPr algn="l"/>
            <a:r>
              <a:rPr lang="en-US" sz="2800" dirty="0">
                <a:solidFill>
                  <a:schemeClr val="bg1"/>
                </a:solidFill>
              </a:rPr>
              <a:t>3. They assume they are under the same Law as the thief. </a:t>
            </a:r>
          </a:p>
          <a:p>
            <a:pPr algn="l"/>
            <a:endParaRPr lang="en-US" sz="2800" dirty="0">
              <a:solidFill>
                <a:schemeClr val="bg1"/>
              </a:solidFill>
            </a:endParaRPr>
          </a:p>
          <a:p>
            <a:pPr marL="457200" indent="-457200" algn="l">
              <a:buFont typeface="Wingdings" panose="05000000000000000000" pitchFamily="2" charset="2"/>
              <a:buChar char="Ø"/>
            </a:pPr>
            <a:r>
              <a:rPr lang="en-US" sz="2800" dirty="0">
                <a:solidFill>
                  <a:schemeClr val="bg1"/>
                </a:solidFill>
              </a:rPr>
              <a:t>Under which Law was the thief while he was on the cross? The Law of Moses.</a:t>
            </a:r>
          </a:p>
          <a:p>
            <a:pPr marL="914400" lvl="1" indent="-457200" algn="l">
              <a:buFont typeface="Wingdings" panose="05000000000000000000" pitchFamily="2" charset="2"/>
              <a:buChar char="Ø"/>
            </a:pPr>
            <a:r>
              <a:rPr lang="en-US" sz="2800" dirty="0">
                <a:solidFill>
                  <a:schemeClr val="bg1"/>
                </a:solidFill>
              </a:rPr>
              <a:t>There was a change in the Law </a:t>
            </a:r>
            <a:r>
              <a:rPr lang="en-US" sz="2800" dirty="0">
                <a:solidFill>
                  <a:srgbClr val="FF0000"/>
                </a:solidFill>
              </a:rPr>
              <a:t>(Hebrews 7:12)</a:t>
            </a:r>
          </a:p>
          <a:p>
            <a:pPr marL="914400" lvl="1" indent="-457200" algn="l">
              <a:buFont typeface="Wingdings" panose="05000000000000000000" pitchFamily="2" charset="2"/>
              <a:buChar char="Ø"/>
            </a:pPr>
            <a:r>
              <a:rPr lang="en-US" sz="2800" dirty="0">
                <a:solidFill>
                  <a:schemeClr val="bg1"/>
                </a:solidFill>
              </a:rPr>
              <a:t>The Law of Christ went into effect after His death </a:t>
            </a:r>
            <a:r>
              <a:rPr lang="en-US" sz="2800" dirty="0">
                <a:solidFill>
                  <a:srgbClr val="FF0000"/>
                </a:solidFill>
              </a:rPr>
              <a:t>(Hebrews 9:15-17)</a:t>
            </a:r>
          </a:p>
          <a:p>
            <a:pPr marL="914400" lvl="1" indent="-457200" algn="l">
              <a:buFont typeface="Wingdings" panose="05000000000000000000" pitchFamily="2" charset="2"/>
              <a:buChar char="Ø"/>
            </a:pPr>
            <a:r>
              <a:rPr lang="en-US" sz="2800" dirty="0">
                <a:solidFill>
                  <a:schemeClr val="bg1"/>
                </a:solidFill>
              </a:rPr>
              <a:t>We have become dead to the Law. </a:t>
            </a:r>
            <a:r>
              <a:rPr lang="en-US" sz="2800" dirty="0">
                <a:solidFill>
                  <a:srgbClr val="FF0000"/>
                </a:solidFill>
              </a:rPr>
              <a:t>(Romans 7:4)</a:t>
            </a:r>
          </a:p>
          <a:p>
            <a:pPr marL="914400" lvl="1" indent="-457200" algn="l">
              <a:buFont typeface="Wingdings" panose="05000000000000000000" pitchFamily="2" charset="2"/>
              <a:buChar char="Ø"/>
            </a:pPr>
            <a:r>
              <a:rPr lang="en-US" sz="2800" dirty="0">
                <a:solidFill>
                  <a:schemeClr val="bg1"/>
                </a:solidFill>
              </a:rPr>
              <a:t>We are now under the “eternal covenant.” </a:t>
            </a:r>
            <a:r>
              <a:rPr lang="en-US" sz="2800" dirty="0">
                <a:solidFill>
                  <a:srgbClr val="FF0000"/>
                </a:solidFill>
              </a:rPr>
              <a:t>(Hebrews 13:20)</a:t>
            </a:r>
          </a:p>
          <a:p>
            <a:pPr lvl="1" algn="l"/>
            <a:endParaRPr lang="en-US" sz="2800" dirty="0">
              <a:solidFill>
                <a:schemeClr val="bg1"/>
              </a:solidFill>
            </a:endParaRPr>
          </a:p>
          <a:p>
            <a:pPr lvl="1" algn="l"/>
            <a:r>
              <a:rPr lang="en-US" sz="2800" dirty="0">
                <a:solidFill>
                  <a:schemeClr val="bg1"/>
                </a:solidFill>
              </a:rPr>
              <a:t>God will not change the conditions of His “eternal covenant” to suit the doctrines of men.</a:t>
            </a:r>
          </a:p>
        </p:txBody>
      </p:sp>
      <p:sp>
        <p:nvSpPr>
          <p:cNvPr id="20" name="Rectangle 19">
            <a:extLst>
              <a:ext uri="{FF2B5EF4-FFF2-40B4-BE49-F238E27FC236}">
                <a16:creationId xmlns:a16="http://schemas.microsoft.com/office/drawing/2014/main" id="{73162FBC-1EE8-4355-8B2B-CB9A5B4BD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79052" y="1131512"/>
            <a:ext cx="2796461" cy="533439"/>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2940EF9-7ECF-49BA-8F14-5EBC7ADE07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44654" y="317578"/>
            <a:ext cx="411480" cy="549007"/>
            <a:chOff x="7029447" y="3514725"/>
            <a:chExt cx="1285875" cy="549007"/>
          </a:xfrm>
        </p:grpSpPr>
        <p:cxnSp>
          <p:nvCxnSpPr>
            <p:cNvPr id="23" name="Straight Connector 22">
              <a:extLst>
                <a:ext uri="{FF2B5EF4-FFF2-40B4-BE49-F238E27FC236}">
                  <a16:creationId xmlns:a16="http://schemas.microsoft.com/office/drawing/2014/main" id="{DF9A5AE3-5A1E-4528-BDC2-D32A66EFF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39C6801-3BB8-4C41-9385-D9CE4F1485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8EA6929-FF51-4E95-8E16-80E9F371AE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BE91CBD-B19A-4299-90BD-CC3AB69766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6CE109B-4241-4CF1-B587-868774BB4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140785"/>
            <a:ext cx="4571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DD107650-C271-404F-98D8-BB8E7E0306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45785" y="5940560"/>
            <a:ext cx="1285875" cy="549007"/>
            <a:chOff x="7029447" y="3514725"/>
            <a:chExt cx="1285875" cy="549007"/>
          </a:xfrm>
        </p:grpSpPr>
        <p:cxnSp>
          <p:nvCxnSpPr>
            <p:cNvPr id="31" name="Straight Connector 30">
              <a:extLst>
                <a:ext uri="{FF2B5EF4-FFF2-40B4-BE49-F238E27FC236}">
                  <a16:creationId xmlns:a16="http://schemas.microsoft.com/office/drawing/2014/main" id="{41F01725-EDBB-493E-A610-EF9ACBABB2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C8E2A80-F420-488D-AE39-E20BC61B1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58A20B2-85E4-4C64-A75F-376DA772A4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8BDCE8-2392-4F5E-B6B4-AD19C903B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05707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fade">
                                      <p:cBhvr>
                                        <p:cTn id="3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D4AD0ED-45F1-4AB2-8C18-7DED238A0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430622-9855-482E-98A8-1FAECC9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15C76D5-716D-420A-ABDC-55BF6D9ED2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75420"/>
            <a:ext cx="9036544" cy="4093306"/>
            <a:chOff x="1" y="2075420"/>
            <a:chExt cx="12048729" cy="4093306"/>
          </a:xfrm>
        </p:grpSpPr>
        <p:sp>
          <p:nvSpPr>
            <p:cNvPr id="13" name="Oval 12">
              <a:extLst>
                <a:ext uri="{FF2B5EF4-FFF2-40B4-BE49-F238E27FC236}">
                  <a16:creationId xmlns:a16="http://schemas.microsoft.com/office/drawing/2014/main" id="{79875022-E2DB-4A9E-8832-E7009F0E4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BFBDCA6-4D2C-451E-8205-8C334DCEE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395B2B7-3263-461B-8800-669EBE884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727DC78-6D51-415D-878D-516F840FB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405FB7A-34E4-454E-80C1-3AF31F600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56EC0F8-CE39-4C95-B52D-033DBF561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24B2310-5EDB-B639-6C21-9EB9BC826752}"/>
              </a:ext>
            </a:extLst>
          </p:cNvPr>
          <p:cNvSpPr>
            <a:spLocks noGrp="1"/>
          </p:cNvSpPr>
          <p:nvPr>
            <p:ph type="ctrTitle"/>
          </p:nvPr>
        </p:nvSpPr>
        <p:spPr>
          <a:xfrm>
            <a:off x="143790" y="253780"/>
            <a:ext cx="8854134" cy="646331"/>
          </a:xfrm>
          <a:noFill/>
        </p:spPr>
        <p:txBody>
          <a:bodyPr anchor="b">
            <a:spAutoFit/>
          </a:bodyPr>
          <a:lstStyle/>
          <a:p>
            <a:r>
              <a:rPr lang="en-US" sz="4000" b="1" dirty="0">
                <a:solidFill>
                  <a:schemeClr val="bg1"/>
                </a:solidFill>
              </a:rPr>
              <a:t>“WHAT ABOUT THE THIEF ON THE CROSS?”</a:t>
            </a:r>
          </a:p>
        </p:txBody>
      </p:sp>
      <p:sp>
        <p:nvSpPr>
          <p:cNvPr id="3" name="Subtitle 2">
            <a:extLst>
              <a:ext uri="{FF2B5EF4-FFF2-40B4-BE49-F238E27FC236}">
                <a16:creationId xmlns:a16="http://schemas.microsoft.com/office/drawing/2014/main" id="{7274196F-1729-12D1-892E-CDEC80DEAB32}"/>
              </a:ext>
            </a:extLst>
          </p:cNvPr>
          <p:cNvSpPr>
            <a:spLocks noGrp="1"/>
          </p:cNvSpPr>
          <p:nvPr>
            <p:ph type="subTitle" idx="1"/>
          </p:nvPr>
        </p:nvSpPr>
        <p:spPr>
          <a:xfrm>
            <a:off x="314934" y="998156"/>
            <a:ext cx="8460575" cy="5595378"/>
          </a:xfrm>
          <a:noFill/>
        </p:spPr>
        <p:txBody>
          <a:bodyPr anchor="t">
            <a:spAutoFit/>
          </a:bodyPr>
          <a:lstStyle/>
          <a:p>
            <a:pPr algn="l">
              <a:spcBef>
                <a:spcPts val="600"/>
              </a:spcBef>
            </a:pPr>
            <a:r>
              <a:rPr lang="en-US" sz="2800" dirty="0">
                <a:solidFill>
                  <a:schemeClr val="bg1"/>
                </a:solidFill>
              </a:rPr>
              <a:t>In the light of the word of God, what does the argument “the thief on the cross was saved without being baptized” prove?</a:t>
            </a:r>
          </a:p>
          <a:p>
            <a:pPr algn="l">
              <a:spcBef>
                <a:spcPts val="600"/>
              </a:spcBef>
            </a:pPr>
            <a:endParaRPr lang="en-US" sz="2800" dirty="0">
              <a:solidFill>
                <a:schemeClr val="bg1"/>
              </a:solidFill>
            </a:endParaRPr>
          </a:p>
          <a:p>
            <a:pPr algn="l">
              <a:spcBef>
                <a:spcPts val="600"/>
              </a:spcBef>
            </a:pPr>
            <a:r>
              <a:rPr lang="en-US" sz="2800" dirty="0">
                <a:solidFill>
                  <a:schemeClr val="bg1"/>
                </a:solidFill>
              </a:rPr>
              <a:t>Jesus commanded His apostles to …</a:t>
            </a:r>
          </a:p>
          <a:p>
            <a:pPr>
              <a:spcBef>
                <a:spcPts val="600"/>
              </a:spcBef>
            </a:pPr>
            <a:r>
              <a:rPr lang="en-US" sz="2800" i="1" dirty="0">
                <a:solidFill>
                  <a:schemeClr val="bg1"/>
                </a:solidFill>
              </a:rPr>
              <a:t>“Go therefore and make disciples of all the nations, baptizing them in the name of the Father and the Son and the Holy Spirit …” </a:t>
            </a:r>
            <a:r>
              <a:rPr lang="en-US" sz="2800" dirty="0">
                <a:solidFill>
                  <a:srgbClr val="FF0000"/>
                </a:solidFill>
              </a:rPr>
              <a:t>(Mathew 28:19)</a:t>
            </a:r>
          </a:p>
          <a:p>
            <a:pPr algn="l">
              <a:spcBef>
                <a:spcPts val="600"/>
              </a:spcBef>
            </a:pPr>
            <a:r>
              <a:rPr lang="en-US" sz="2800" dirty="0">
                <a:solidFill>
                  <a:schemeClr val="bg1"/>
                </a:solidFill>
              </a:rPr>
              <a:t>… about 40 days after the death of the thief on the cross. </a:t>
            </a:r>
          </a:p>
          <a:p>
            <a:pPr algn="l">
              <a:spcBef>
                <a:spcPts val="600"/>
              </a:spcBef>
            </a:pPr>
            <a:endParaRPr lang="en-US" sz="2800" dirty="0">
              <a:solidFill>
                <a:schemeClr val="bg1"/>
              </a:solidFill>
            </a:endParaRPr>
          </a:p>
          <a:p>
            <a:pPr algn="l">
              <a:spcBef>
                <a:spcPts val="600"/>
              </a:spcBef>
            </a:pPr>
            <a:r>
              <a:rPr lang="en-US" sz="2800" dirty="0">
                <a:solidFill>
                  <a:schemeClr val="bg1"/>
                </a:solidFill>
              </a:rPr>
              <a:t>Neither Abraham, Moses, David, or any of the Old Testament prophets were baptized. The Law they lived under did not require it.</a:t>
            </a:r>
          </a:p>
        </p:txBody>
      </p:sp>
      <p:sp>
        <p:nvSpPr>
          <p:cNvPr id="20" name="Rectangle 19">
            <a:extLst>
              <a:ext uri="{FF2B5EF4-FFF2-40B4-BE49-F238E27FC236}">
                <a16:creationId xmlns:a16="http://schemas.microsoft.com/office/drawing/2014/main" id="{73162FBC-1EE8-4355-8B2B-CB9A5B4BD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79052" y="1131512"/>
            <a:ext cx="2796461" cy="533439"/>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2940EF9-7ECF-49BA-8F14-5EBC7ADE07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44654" y="317578"/>
            <a:ext cx="411480" cy="549007"/>
            <a:chOff x="7029447" y="3514725"/>
            <a:chExt cx="1285875" cy="549007"/>
          </a:xfrm>
        </p:grpSpPr>
        <p:cxnSp>
          <p:nvCxnSpPr>
            <p:cNvPr id="23" name="Straight Connector 22">
              <a:extLst>
                <a:ext uri="{FF2B5EF4-FFF2-40B4-BE49-F238E27FC236}">
                  <a16:creationId xmlns:a16="http://schemas.microsoft.com/office/drawing/2014/main" id="{DF9A5AE3-5A1E-4528-BDC2-D32A66EFF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39C6801-3BB8-4C41-9385-D9CE4F1485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8EA6929-FF51-4E95-8E16-80E9F371AE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BE91CBD-B19A-4299-90BD-CC3AB69766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6CE109B-4241-4CF1-B587-868774BB4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140785"/>
            <a:ext cx="4571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DD107650-C271-404F-98D8-BB8E7E0306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45785" y="5940560"/>
            <a:ext cx="1285875" cy="549007"/>
            <a:chOff x="7029447" y="3514725"/>
            <a:chExt cx="1285875" cy="549007"/>
          </a:xfrm>
        </p:grpSpPr>
        <p:cxnSp>
          <p:nvCxnSpPr>
            <p:cNvPr id="31" name="Straight Connector 30">
              <a:extLst>
                <a:ext uri="{FF2B5EF4-FFF2-40B4-BE49-F238E27FC236}">
                  <a16:creationId xmlns:a16="http://schemas.microsoft.com/office/drawing/2014/main" id="{41F01725-EDBB-493E-A610-EF9ACBABB2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C8E2A80-F420-488D-AE39-E20BC61B1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58A20B2-85E4-4C64-A75F-376DA772A4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8BDCE8-2392-4F5E-B6B4-AD19C903B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97024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D4AD0ED-45F1-4AB2-8C18-7DED238A0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430622-9855-482E-98A8-1FAECC9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15C76D5-716D-420A-ABDC-55BF6D9ED2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75420"/>
            <a:ext cx="9036544" cy="4093306"/>
            <a:chOff x="1" y="2075420"/>
            <a:chExt cx="12048729" cy="4093306"/>
          </a:xfrm>
        </p:grpSpPr>
        <p:sp>
          <p:nvSpPr>
            <p:cNvPr id="13" name="Oval 12">
              <a:extLst>
                <a:ext uri="{FF2B5EF4-FFF2-40B4-BE49-F238E27FC236}">
                  <a16:creationId xmlns:a16="http://schemas.microsoft.com/office/drawing/2014/main" id="{79875022-E2DB-4A9E-8832-E7009F0E4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BFBDCA6-4D2C-451E-8205-8C334DCEE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395B2B7-3263-461B-8800-669EBE884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727DC78-6D51-415D-878D-516F840FB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405FB7A-34E4-454E-80C1-3AF31F600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56EC0F8-CE39-4C95-B52D-033DBF561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24B2310-5EDB-B639-6C21-9EB9BC826752}"/>
              </a:ext>
            </a:extLst>
          </p:cNvPr>
          <p:cNvSpPr>
            <a:spLocks noGrp="1"/>
          </p:cNvSpPr>
          <p:nvPr>
            <p:ph type="ctrTitle"/>
          </p:nvPr>
        </p:nvSpPr>
        <p:spPr>
          <a:xfrm>
            <a:off x="143790" y="253780"/>
            <a:ext cx="8854134" cy="646331"/>
          </a:xfrm>
          <a:noFill/>
        </p:spPr>
        <p:txBody>
          <a:bodyPr anchor="b">
            <a:spAutoFit/>
          </a:bodyPr>
          <a:lstStyle/>
          <a:p>
            <a:r>
              <a:rPr lang="en-US" sz="4000" b="1" dirty="0">
                <a:solidFill>
                  <a:schemeClr val="bg1"/>
                </a:solidFill>
              </a:rPr>
              <a:t>“WHAT ABOUT THE THIEF ON THE CROSS?”</a:t>
            </a:r>
          </a:p>
        </p:txBody>
      </p:sp>
      <p:sp>
        <p:nvSpPr>
          <p:cNvPr id="3" name="Subtitle 2">
            <a:extLst>
              <a:ext uri="{FF2B5EF4-FFF2-40B4-BE49-F238E27FC236}">
                <a16:creationId xmlns:a16="http://schemas.microsoft.com/office/drawing/2014/main" id="{7274196F-1729-12D1-892E-CDEC80DEAB32}"/>
              </a:ext>
            </a:extLst>
          </p:cNvPr>
          <p:cNvSpPr>
            <a:spLocks noGrp="1"/>
          </p:cNvSpPr>
          <p:nvPr>
            <p:ph type="subTitle" idx="1"/>
          </p:nvPr>
        </p:nvSpPr>
        <p:spPr>
          <a:xfrm>
            <a:off x="314934" y="998156"/>
            <a:ext cx="8460575" cy="4611519"/>
          </a:xfrm>
          <a:noFill/>
        </p:spPr>
        <p:txBody>
          <a:bodyPr anchor="t">
            <a:spAutoFit/>
          </a:bodyPr>
          <a:lstStyle/>
          <a:p>
            <a:pPr algn="l"/>
            <a:r>
              <a:rPr lang="en-US" sz="2800" dirty="0">
                <a:solidFill>
                  <a:schemeClr val="bg1"/>
                </a:solidFill>
              </a:rPr>
              <a:t>The Law of Christ, the New Testament that we are now under, teaches that we must be baptized.</a:t>
            </a:r>
          </a:p>
          <a:p>
            <a:pPr algn="l"/>
            <a:endParaRPr lang="en-US" sz="2800" dirty="0">
              <a:solidFill>
                <a:schemeClr val="bg1"/>
              </a:solidFill>
            </a:endParaRPr>
          </a:p>
          <a:p>
            <a:pPr marL="457200" indent="-457200" algn="l">
              <a:buFont typeface="Wingdings" panose="05000000000000000000" pitchFamily="2" charset="2"/>
              <a:buChar char="Ø"/>
            </a:pPr>
            <a:r>
              <a:rPr lang="en-US" sz="2800" dirty="0">
                <a:solidFill>
                  <a:schemeClr val="bg1"/>
                </a:solidFill>
              </a:rPr>
              <a:t>Jesus commanded it </a:t>
            </a:r>
            <a:r>
              <a:rPr lang="en-US" sz="2800" dirty="0">
                <a:solidFill>
                  <a:srgbClr val="FF0000"/>
                </a:solidFill>
              </a:rPr>
              <a:t>(Matthew 28:19; Mark 16:16)</a:t>
            </a:r>
          </a:p>
          <a:p>
            <a:pPr marL="457200" indent="-457200" algn="l">
              <a:buFont typeface="Wingdings" panose="05000000000000000000" pitchFamily="2" charset="2"/>
              <a:buChar char="Ø"/>
            </a:pPr>
            <a:r>
              <a:rPr lang="en-US" sz="2800" dirty="0">
                <a:solidFill>
                  <a:schemeClr val="bg1"/>
                </a:solidFill>
              </a:rPr>
              <a:t>We must be baptized in order to receive remission of sins </a:t>
            </a:r>
            <a:r>
              <a:rPr lang="en-US" sz="2800" dirty="0">
                <a:solidFill>
                  <a:srgbClr val="FF0000"/>
                </a:solidFill>
              </a:rPr>
              <a:t>(Acts 2:38; 22:16)</a:t>
            </a:r>
          </a:p>
          <a:p>
            <a:pPr marL="457200" indent="-457200" algn="l">
              <a:buFont typeface="Wingdings" panose="05000000000000000000" pitchFamily="2" charset="2"/>
              <a:buChar char="Ø"/>
            </a:pPr>
            <a:r>
              <a:rPr lang="en-US" sz="2800" dirty="0">
                <a:solidFill>
                  <a:schemeClr val="bg1"/>
                </a:solidFill>
              </a:rPr>
              <a:t>We must be baptized to have the new life </a:t>
            </a:r>
            <a:br>
              <a:rPr lang="en-US" sz="2800" dirty="0">
                <a:solidFill>
                  <a:schemeClr val="bg1"/>
                </a:solidFill>
              </a:rPr>
            </a:br>
            <a:r>
              <a:rPr lang="en-US" sz="2800" dirty="0">
                <a:solidFill>
                  <a:srgbClr val="FF0000"/>
                </a:solidFill>
              </a:rPr>
              <a:t>(Romans 6:3-4)</a:t>
            </a:r>
          </a:p>
          <a:p>
            <a:pPr marL="457200" indent="-457200" algn="l">
              <a:buFont typeface="Wingdings" panose="05000000000000000000" pitchFamily="2" charset="2"/>
              <a:buChar char="Ø"/>
            </a:pPr>
            <a:r>
              <a:rPr lang="en-US" sz="2800" dirty="0">
                <a:solidFill>
                  <a:schemeClr val="bg1"/>
                </a:solidFill>
              </a:rPr>
              <a:t>We must be baptized to have a clear conscience. </a:t>
            </a:r>
            <a:br>
              <a:rPr lang="en-US" sz="2800" dirty="0">
                <a:solidFill>
                  <a:schemeClr val="bg1"/>
                </a:solidFill>
              </a:rPr>
            </a:br>
            <a:r>
              <a:rPr lang="en-US" sz="2800" dirty="0">
                <a:solidFill>
                  <a:srgbClr val="FF0000"/>
                </a:solidFill>
              </a:rPr>
              <a:t>(1 Peter 3:21)</a:t>
            </a:r>
          </a:p>
        </p:txBody>
      </p:sp>
      <p:sp>
        <p:nvSpPr>
          <p:cNvPr id="20" name="Rectangle 19">
            <a:extLst>
              <a:ext uri="{FF2B5EF4-FFF2-40B4-BE49-F238E27FC236}">
                <a16:creationId xmlns:a16="http://schemas.microsoft.com/office/drawing/2014/main" id="{73162FBC-1EE8-4355-8B2B-CB9A5B4BD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79052" y="1131512"/>
            <a:ext cx="2796461" cy="533439"/>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2940EF9-7ECF-49BA-8F14-5EBC7ADE07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44654" y="317578"/>
            <a:ext cx="411480" cy="549007"/>
            <a:chOff x="7029447" y="3514725"/>
            <a:chExt cx="1285875" cy="549007"/>
          </a:xfrm>
        </p:grpSpPr>
        <p:cxnSp>
          <p:nvCxnSpPr>
            <p:cNvPr id="23" name="Straight Connector 22">
              <a:extLst>
                <a:ext uri="{FF2B5EF4-FFF2-40B4-BE49-F238E27FC236}">
                  <a16:creationId xmlns:a16="http://schemas.microsoft.com/office/drawing/2014/main" id="{DF9A5AE3-5A1E-4528-BDC2-D32A66EFF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39C6801-3BB8-4C41-9385-D9CE4F1485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8EA6929-FF51-4E95-8E16-80E9F371AE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BE91CBD-B19A-4299-90BD-CC3AB69766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6CE109B-4241-4CF1-B587-868774BB4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140785"/>
            <a:ext cx="4571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DD107650-C271-404F-98D8-BB8E7E0306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45785" y="5940560"/>
            <a:ext cx="1285875" cy="549007"/>
            <a:chOff x="7029447" y="3514725"/>
            <a:chExt cx="1285875" cy="549007"/>
          </a:xfrm>
        </p:grpSpPr>
        <p:cxnSp>
          <p:nvCxnSpPr>
            <p:cNvPr id="31" name="Straight Connector 30">
              <a:extLst>
                <a:ext uri="{FF2B5EF4-FFF2-40B4-BE49-F238E27FC236}">
                  <a16:creationId xmlns:a16="http://schemas.microsoft.com/office/drawing/2014/main" id="{41F01725-EDBB-493E-A610-EF9ACBABB2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C8E2A80-F420-488D-AE39-E20BC61B1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58A20B2-85E4-4C64-A75F-376DA772A4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8BDCE8-2392-4F5E-B6B4-AD19C903B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79598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D4AD0ED-45F1-4AB2-8C18-7DED238A0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430622-9855-482E-98A8-1FAECC9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15C76D5-716D-420A-ABDC-55BF6D9ED2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75420"/>
            <a:ext cx="9036544" cy="4093306"/>
            <a:chOff x="1" y="2075420"/>
            <a:chExt cx="12048729" cy="4093306"/>
          </a:xfrm>
        </p:grpSpPr>
        <p:sp>
          <p:nvSpPr>
            <p:cNvPr id="13" name="Oval 12">
              <a:extLst>
                <a:ext uri="{FF2B5EF4-FFF2-40B4-BE49-F238E27FC236}">
                  <a16:creationId xmlns:a16="http://schemas.microsoft.com/office/drawing/2014/main" id="{79875022-E2DB-4A9E-8832-E7009F0E4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BFBDCA6-4D2C-451E-8205-8C334DCEE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395B2B7-3263-461B-8800-669EBE884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727DC78-6D51-415D-878D-516F840FB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405FB7A-34E4-454E-80C1-3AF31F600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56EC0F8-CE39-4C95-B52D-033DBF561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24B2310-5EDB-B639-6C21-9EB9BC826752}"/>
              </a:ext>
            </a:extLst>
          </p:cNvPr>
          <p:cNvSpPr>
            <a:spLocks noGrp="1"/>
          </p:cNvSpPr>
          <p:nvPr>
            <p:ph type="ctrTitle"/>
          </p:nvPr>
        </p:nvSpPr>
        <p:spPr>
          <a:xfrm>
            <a:off x="143790" y="253780"/>
            <a:ext cx="8854134" cy="646331"/>
          </a:xfrm>
          <a:noFill/>
        </p:spPr>
        <p:txBody>
          <a:bodyPr anchor="b">
            <a:spAutoFit/>
          </a:bodyPr>
          <a:lstStyle/>
          <a:p>
            <a:r>
              <a:rPr lang="en-US" sz="4000" b="1" dirty="0">
                <a:solidFill>
                  <a:schemeClr val="bg1"/>
                </a:solidFill>
              </a:rPr>
              <a:t>“WHAT ABOUT THE THIEF ON THE CROSS?”</a:t>
            </a:r>
          </a:p>
        </p:txBody>
      </p:sp>
      <p:sp>
        <p:nvSpPr>
          <p:cNvPr id="3" name="Subtitle 2">
            <a:extLst>
              <a:ext uri="{FF2B5EF4-FFF2-40B4-BE49-F238E27FC236}">
                <a16:creationId xmlns:a16="http://schemas.microsoft.com/office/drawing/2014/main" id="{7274196F-1729-12D1-892E-CDEC80DEAB32}"/>
              </a:ext>
            </a:extLst>
          </p:cNvPr>
          <p:cNvSpPr>
            <a:spLocks noGrp="1"/>
          </p:cNvSpPr>
          <p:nvPr>
            <p:ph type="subTitle" idx="1"/>
          </p:nvPr>
        </p:nvSpPr>
        <p:spPr>
          <a:xfrm>
            <a:off x="314934" y="998156"/>
            <a:ext cx="8460575" cy="5387116"/>
          </a:xfrm>
          <a:noFill/>
        </p:spPr>
        <p:txBody>
          <a:bodyPr anchor="t">
            <a:spAutoFit/>
          </a:bodyPr>
          <a:lstStyle/>
          <a:p>
            <a:r>
              <a:rPr lang="en-US" sz="2800" dirty="0">
                <a:solidFill>
                  <a:schemeClr val="bg1"/>
                </a:solidFill>
              </a:rPr>
              <a:t>CONCLUSION</a:t>
            </a:r>
          </a:p>
          <a:p>
            <a:pPr algn="l"/>
            <a:r>
              <a:rPr lang="en-US" sz="2800" dirty="0">
                <a:solidFill>
                  <a:schemeClr val="bg1"/>
                </a:solidFill>
              </a:rPr>
              <a:t>It is very foolish indeed to base one’s entire Salvation on the assumption that one can be saved like the thief.</a:t>
            </a:r>
          </a:p>
          <a:p>
            <a:pPr marL="457200" indent="-457200" algn="l">
              <a:buFont typeface="Wingdings" panose="05000000000000000000" pitchFamily="2" charset="2"/>
              <a:buChar char="Ø"/>
            </a:pPr>
            <a:r>
              <a:rPr lang="en-US" sz="2800" dirty="0">
                <a:solidFill>
                  <a:schemeClr val="bg1"/>
                </a:solidFill>
              </a:rPr>
              <a:t>Prior to the death of Christ, the Old Law was still in effect, but after His death, the New Law became binding upon all men.</a:t>
            </a:r>
          </a:p>
          <a:p>
            <a:pPr marL="457200" indent="-457200" algn="l">
              <a:buFont typeface="Wingdings" panose="05000000000000000000" pitchFamily="2" charset="2"/>
              <a:buChar char="Ø"/>
            </a:pPr>
            <a:r>
              <a:rPr lang="en-US" sz="2800" dirty="0">
                <a:solidFill>
                  <a:schemeClr val="bg1"/>
                </a:solidFill>
              </a:rPr>
              <a:t>What we need to do is humbly obey from the heart all that Jesus has commanded us.</a:t>
            </a:r>
          </a:p>
          <a:p>
            <a:pPr marL="457200" indent="-457200" algn="l">
              <a:buFont typeface="Wingdings" panose="05000000000000000000" pitchFamily="2" charset="2"/>
              <a:buChar char="Ø"/>
            </a:pPr>
            <a:endParaRPr lang="en-US" sz="2800" dirty="0">
              <a:solidFill>
                <a:schemeClr val="bg1"/>
              </a:solidFill>
            </a:endParaRPr>
          </a:p>
          <a:p>
            <a:r>
              <a:rPr lang="en-US" sz="2800" i="1" dirty="0">
                <a:solidFill>
                  <a:schemeClr val="bg1"/>
                </a:solidFill>
              </a:rPr>
              <a:t>“And having been made perfect, He became to all those who obey Him the source of eternal salvation …” </a:t>
            </a:r>
            <a:br>
              <a:rPr lang="en-US" sz="2800" dirty="0">
                <a:solidFill>
                  <a:schemeClr val="bg1"/>
                </a:solidFill>
              </a:rPr>
            </a:br>
            <a:r>
              <a:rPr lang="en-US" sz="2800" dirty="0">
                <a:solidFill>
                  <a:srgbClr val="FF0000"/>
                </a:solidFill>
              </a:rPr>
              <a:t>(Hebrews 5:9)</a:t>
            </a:r>
          </a:p>
        </p:txBody>
      </p:sp>
      <p:sp>
        <p:nvSpPr>
          <p:cNvPr id="20" name="Rectangle 19">
            <a:extLst>
              <a:ext uri="{FF2B5EF4-FFF2-40B4-BE49-F238E27FC236}">
                <a16:creationId xmlns:a16="http://schemas.microsoft.com/office/drawing/2014/main" id="{73162FBC-1EE8-4355-8B2B-CB9A5B4BD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79052" y="1131512"/>
            <a:ext cx="2796461" cy="533439"/>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2940EF9-7ECF-49BA-8F14-5EBC7ADE07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44654" y="317578"/>
            <a:ext cx="411480" cy="549007"/>
            <a:chOff x="7029447" y="3514725"/>
            <a:chExt cx="1285875" cy="549007"/>
          </a:xfrm>
        </p:grpSpPr>
        <p:cxnSp>
          <p:nvCxnSpPr>
            <p:cNvPr id="23" name="Straight Connector 22">
              <a:extLst>
                <a:ext uri="{FF2B5EF4-FFF2-40B4-BE49-F238E27FC236}">
                  <a16:creationId xmlns:a16="http://schemas.microsoft.com/office/drawing/2014/main" id="{DF9A5AE3-5A1E-4528-BDC2-D32A66EFF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39C6801-3BB8-4C41-9385-D9CE4F1485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8EA6929-FF51-4E95-8E16-80E9F371AE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BE91CBD-B19A-4299-90BD-CC3AB69766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6CE109B-4241-4CF1-B587-868774BB4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140785"/>
            <a:ext cx="4571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DD107650-C271-404F-98D8-BB8E7E0306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45785" y="5940560"/>
            <a:ext cx="1285875" cy="549007"/>
            <a:chOff x="7029447" y="3514725"/>
            <a:chExt cx="1285875" cy="549007"/>
          </a:xfrm>
        </p:grpSpPr>
        <p:cxnSp>
          <p:nvCxnSpPr>
            <p:cNvPr id="31" name="Straight Connector 30">
              <a:extLst>
                <a:ext uri="{FF2B5EF4-FFF2-40B4-BE49-F238E27FC236}">
                  <a16:creationId xmlns:a16="http://schemas.microsoft.com/office/drawing/2014/main" id="{41F01725-EDBB-493E-A610-EF9ACBABB2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C8E2A80-F420-488D-AE39-E20BC61B1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58A20B2-85E4-4C64-A75F-376DA772A4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8BDCE8-2392-4F5E-B6B4-AD19C903B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65752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D4AD0ED-45F1-4AB2-8C18-7DED238A0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430622-9855-482E-98A8-1FAECC9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15C76D5-716D-420A-ABDC-55BF6D9ED2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75420"/>
            <a:ext cx="9036544" cy="4093306"/>
            <a:chOff x="1" y="2075420"/>
            <a:chExt cx="12048729" cy="4093306"/>
          </a:xfrm>
        </p:grpSpPr>
        <p:sp>
          <p:nvSpPr>
            <p:cNvPr id="13" name="Oval 12">
              <a:extLst>
                <a:ext uri="{FF2B5EF4-FFF2-40B4-BE49-F238E27FC236}">
                  <a16:creationId xmlns:a16="http://schemas.microsoft.com/office/drawing/2014/main" id="{79875022-E2DB-4A9E-8832-E7009F0E4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BFBDCA6-4D2C-451E-8205-8C334DCEE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395B2B7-3263-461B-8800-669EBE884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727DC78-6D51-415D-878D-516F840FB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405FB7A-34E4-454E-80C1-3AF31F600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56EC0F8-CE39-4C95-B52D-033DBF561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24B2310-5EDB-B639-6C21-9EB9BC826752}"/>
              </a:ext>
            </a:extLst>
          </p:cNvPr>
          <p:cNvSpPr>
            <a:spLocks noGrp="1"/>
          </p:cNvSpPr>
          <p:nvPr>
            <p:ph type="ctrTitle"/>
          </p:nvPr>
        </p:nvSpPr>
        <p:spPr>
          <a:xfrm>
            <a:off x="143790" y="253780"/>
            <a:ext cx="8854134" cy="646331"/>
          </a:xfrm>
          <a:noFill/>
        </p:spPr>
        <p:txBody>
          <a:bodyPr anchor="b">
            <a:spAutoFit/>
          </a:bodyPr>
          <a:lstStyle/>
          <a:p>
            <a:r>
              <a:rPr lang="en-US" sz="4000" b="1" dirty="0">
                <a:solidFill>
                  <a:schemeClr val="bg1"/>
                </a:solidFill>
              </a:rPr>
              <a:t>“WHAT ABOUT THE THIEF ON THE CROSS?”</a:t>
            </a:r>
          </a:p>
        </p:txBody>
      </p:sp>
      <p:sp>
        <p:nvSpPr>
          <p:cNvPr id="3" name="Subtitle 2">
            <a:extLst>
              <a:ext uri="{FF2B5EF4-FFF2-40B4-BE49-F238E27FC236}">
                <a16:creationId xmlns:a16="http://schemas.microsoft.com/office/drawing/2014/main" id="{7274196F-1729-12D1-892E-CDEC80DEAB32}"/>
              </a:ext>
            </a:extLst>
          </p:cNvPr>
          <p:cNvSpPr>
            <a:spLocks noGrp="1"/>
          </p:cNvSpPr>
          <p:nvPr>
            <p:ph type="subTitle" idx="1"/>
          </p:nvPr>
        </p:nvSpPr>
        <p:spPr>
          <a:xfrm>
            <a:off x="314934" y="998156"/>
            <a:ext cx="8541200" cy="5387116"/>
          </a:xfrm>
          <a:noFill/>
        </p:spPr>
        <p:txBody>
          <a:bodyPr anchor="t">
            <a:spAutoFit/>
          </a:bodyPr>
          <a:lstStyle/>
          <a:p>
            <a:r>
              <a:rPr lang="en-US" sz="2800" dirty="0">
                <a:solidFill>
                  <a:schemeClr val="bg1"/>
                </a:solidFill>
              </a:rPr>
              <a:t>CONCLUSION</a:t>
            </a:r>
          </a:p>
          <a:p>
            <a:pPr algn="l"/>
            <a:r>
              <a:rPr lang="en-US" sz="2800" dirty="0">
                <a:solidFill>
                  <a:schemeClr val="bg1"/>
                </a:solidFill>
              </a:rPr>
              <a:t>If one can make the argument, “I can be saved without being baptized because the thief was saved without being baptized,” then one could logically argue:</a:t>
            </a:r>
          </a:p>
          <a:p>
            <a:pPr algn="l"/>
            <a:endParaRPr lang="en-US" sz="2800" dirty="0">
              <a:solidFill>
                <a:schemeClr val="bg1"/>
              </a:solidFill>
            </a:endParaRPr>
          </a:p>
          <a:p>
            <a:pPr algn="l"/>
            <a:r>
              <a:rPr lang="en-US" sz="2800" dirty="0">
                <a:solidFill>
                  <a:schemeClr val="bg1"/>
                </a:solidFill>
              </a:rPr>
              <a:t>1. “I can be saved without attending worship services, because the thief never attended worship services,” OR</a:t>
            </a:r>
          </a:p>
          <a:p>
            <a:pPr algn="l"/>
            <a:r>
              <a:rPr lang="en-US" sz="2800" dirty="0">
                <a:solidFill>
                  <a:schemeClr val="bg1"/>
                </a:solidFill>
              </a:rPr>
              <a:t>2. “I can be saved without partaking of the Lord’s Supper, because the thief never partook of the Lord’s Supper,” OR</a:t>
            </a:r>
          </a:p>
          <a:p>
            <a:pPr algn="l"/>
            <a:r>
              <a:rPr lang="en-US" sz="2800" dirty="0">
                <a:solidFill>
                  <a:schemeClr val="bg1"/>
                </a:solidFill>
              </a:rPr>
              <a:t>3. “I can be saved without giving on the first day of the week, because the thief never gave on the first day of the week,” OR without obeying any other command of Christ.</a:t>
            </a:r>
          </a:p>
        </p:txBody>
      </p:sp>
      <p:sp>
        <p:nvSpPr>
          <p:cNvPr id="20" name="Rectangle 19">
            <a:extLst>
              <a:ext uri="{FF2B5EF4-FFF2-40B4-BE49-F238E27FC236}">
                <a16:creationId xmlns:a16="http://schemas.microsoft.com/office/drawing/2014/main" id="{73162FBC-1EE8-4355-8B2B-CB9A5B4BD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79052" y="1131512"/>
            <a:ext cx="2796461" cy="533439"/>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2940EF9-7ECF-49BA-8F14-5EBC7ADE07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44654" y="317578"/>
            <a:ext cx="411480" cy="549007"/>
            <a:chOff x="7029447" y="3514725"/>
            <a:chExt cx="1285875" cy="549007"/>
          </a:xfrm>
        </p:grpSpPr>
        <p:cxnSp>
          <p:nvCxnSpPr>
            <p:cNvPr id="23" name="Straight Connector 22">
              <a:extLst>
                <a:ext uri="{FF2B5EF4-FFF2-40B4-BE49-F238E27FC236}">
                  <a16:creationId xmlns:a16="http://schemas.microsoft.com/office/drawing/2014/main" id="{DF9A5AE3-5A1E-4528-BDC2-D32A66EFF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39C6801-3BB8-4C41-9385-D9CE4F1485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8EA6929-FF51-4E95-8E16-80E9F371AE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BE91CBD-B19A-4299-90BD-CC3AB69766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6CE109B-4241-4CF1-B587-868774BB4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140785"/>
            <a:ext cx="4571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DD107650-C271-404F-98D8-BB8E7E0306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45785" y="5940560"/>
            <a:ext cx="1285875" cy="549007"/>
            <a:chOff x="7029447" y="3514725"/>
            <a:chExt cx="1285875" cy="549007"/>
          </a:xfrm>
        </p:grpSpPr>
        <p:cxnSp>
          <p:nvCxnSpPr>
            <p:cNvPr id="31" name="Straight Connector 30">
              <a:extLst>
                <a:ext uri="{FF2B5EF4-FFF2-40B4-BE49-F238E27FC236}">
                  <a16:creationId xmlns:a16="http://schemas.microsoft.com/office/drawing/2014/main" id="{41F01725-EDBB-493E-A610-EF9ACBABB2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C8E2A80-F420-488D-AE39-E20BC61B1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58A20B2-85E4-4C64-A75F-376DA772A4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8BDCE8-2392-4F5E-B6B4-AD19C903B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9838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D4AD0ED-45F1-4AB2-8C18-7DED238A0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430622-9855-482E-98A8-1FAECC9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15C76D5-716D-420A-ABDC-55BF6D9ED2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75420"/>
            <a:ext cx="9036544" cy="4093306"/>
            <a:chOff x="1" y="2075420"/>
            <a:chExt cx="12048729" cy="4093306"/>
          </a:xfrm>
        </p:grpSpPr>
        <p:sp>
          <p:nvSpPr>
            <p:cNvPr id="13" name="Oval 12">
              <a:extLst>
                <a:ext uri="{FF2B5EF4-FFF2-40B4-BE49-F238E27FC236}">
                  <a16:creationId xmlns:a16="http://schemas.microsoft.com/office/drawing/2014/main" id="{79875022-E2DB-4A9E-8832-E7009F0E4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BFBDCA6-4D2C-451E-8205-8C334DCEE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395B2B7-3263-461B-8800-669EBE884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727DC78-6D51-415D-878D-516F840FB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405FB7A-34E4-454E-80C1-3AF31F600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56EC0F8-CE39-4C95-B52D-033DBF561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24B2310-5EDB-B639-6C21-9EB9BC826752}"/>
              </a:ext>
            </a:extLst>
          </p:cNvPr>
          <p:cNvSpPr>
            <a:spLocks noGrp="1"/>
          </p:cNvSpPr>
          <p:nvPr>
            <p:ph type="ctrTitle"/>
          </p:nvPr>
        </p:nvSpPr>
        <p:spPr>
          <a:xfrm>
            <a:off x="143790" y="253780"/>
            <a:ext cx="8854134" cy="646331"/>
          </a:xfrm>
          <a:noFill/>
        </p:spPr>
        <p:txBody>
          <a:bodyPr anchor="b">
            <a:spAutoFit/>
          </a:bodyPr>
          <a:lstStyle/>
          <a:p>
            <a:r>
              <a:rPr lang="en-US" sz="4000" b="1" dirty="0">
                <a:solidFill>
                  <a:schemeClr val="bg1"/>
                </a:solidFill>
              </a:rPr>
              <a:t>“WHAT ABOUT THE THIEF ON THE CROSS?”</a:t>
            </a:r>
          </a:p>
        </p:txBody>
      </p:sp>
      <p:sp>
        <p:nvSpPr>
          <p:cNvPr id="3" name="Subtitle 2">
            <a:extLst>
              <a:ext uri="{FF2B5EF4-FFF2-40B4-BE49-F238E27FC236}">
                <a16:creationId xmlns:a16="http://schemas.microsoft.com/office/drawing/2014/main" id="{7274196F-1729-12D1-892E-CDEC80DEAB32}"/>
              </a:ext>
            </a:extLst>
          </p:cNvPr>
          <p:cNvSpPr>
            <a:spLocks noGrp="1"/>
          </p:cNvSpPr>
          <p:nvPr>
            <p:ph type="subTitle" idx="1"/>
          </p:nvPr>
        </p:nvSpPr>
        <p:spPr>
          <a:xfrm>
            <a:off x="314935" y="1237834"/>
            <a:ext cx="8423494" cy="5002395"/>
          </a:xfrm>
          <a:noFill/>
        </p:spPr>
        <p:txBody>
          <a:bodyPr anchor="t">
            <a:spAutoFit/>
          </a:bodyPr>
          <a:lstStyle/>
          <a:p>
            <a:pPr marL="457200" indent="-457200" algn="l">
              <a:buFont typeface="Wingdings" panose="05000000000000000000" pitchFamily="2" charset="2"/>
              <a:buChar char="Ø"/>
            </a:pPr>
            <a:r>
              <a:rPr lang="en-US" sz="2800" dirty="0">
                <a:solidFill>
                  <a:schemeClr val="bg1"/>
                </a:solidFill>
              </a:rPr>
              <a:t>The thief under consideration in this study is one of the two thieves who were nailed to the crosses on either side of the Lord Jesus just over 2,000 years ago. He is arguably the best-known thief of all time. </a:t>
            </a:r>
          </a:p>
          <a:p>
            <a:pPr marL="457200" indent="-457200" algn="l">
              <a:buFont typeface="Wingdings" panose="05000000000000000000" pitchFamily="2" charset="2"/>
              <a:buChar char="Ø"/>
            </a:pPr>
            <a:r>
              <a:rPr lang="en-US" sz="2800" dirty="0">
                <a:solidFill>
                  <a:schemeClr val="bg1"/>
                </a:solidFill>
              </a:rPr>
              <a:t>Any child of God who has ever had a conversation with denominational friends on the Biblical subject of conversion to Christ, has been asked, “What about the thief on the Cross?”</a:t>
            </a:r>
          </a:p>
          <a:p>
            <a:pPr marL="457200" indent="-457200" algn="l">
              <a:buFont typeface="Wingdings" panose="05000000000000000000" pitchFamily="2" charset="2"/>
              <a:buChar char="Ø"/>
            </a:pPr>
            <a:r>
              <a:rPr lang="en-US" sz="2800" dirty="0">
                <a:solidFill>
                  <a:schemeClr val="bg1"/>
                </a:solidFill>
              </a:rPr>
              <a:t>Scriptures emphasizing the necessity of baptism for salvation such as </a:t>
            </a:r>
            <a:r>
              <a:rPr lang="en-US" sz="2800" dirty="0">
                <a:solidFill>
                  <a:srgbClr val="FF0000"/>
                </a:solidFill>
              </a:rPr>
              <a:t>Mark 16:16; Acts 2:38; Acts 22:16 </a:t>
            </a:r>
            <a:r>
              <a:rPr lang="en-US" sz="2800" dirty="0">
                <a:solidFill>
                  <a:schemeClr val="bg1"/>
                </a:solidFill>
              </a:rPr>
              <a:t>and </a:t>
            </a:r>
            <a:r>
              <a:rPr lang="en-US" sz="2800" dirty="0">
                <a:solidFill>
                  <a:srgbClr val="FF0000"/>
                </a:solidFill>
              </a:rPr>
              <a:t>1 Peter 3:21 </a:t>
            </a:r>
            <a:r>
              <a:rPr lang="en-US" sz="2800" dirty="0">
                <a:solidFill>
                  <a:schemeClr val="bg1"/>
                </a:solidFill>
              </a:rPr>
              <a:t>are all swept aside by this one question.</a:t>
            </a:r>
          </a:p>
        </p:txBody>
      </p:sp>
      <p:sp>
        <p:nvSpPr>
          <p:cNvPr id="20" name="Rectangle 19">
            <a:extLst>
              <a:ext uri="{FF2B5EF4-FFF2-40B4-BE49-F238E27FC236}">
                <a16:creationId xmlns:a16="http://schemas.microsoft.com/office/drawing/2014/main" id="{73162FBC-1EE8-4355-8B2B-CB9A5B4BD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79052" y="1131512"/>
            <a:ext cx="2796461" cy="533439"/>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2940EF9-7ECF-49BA-8F14-5EBC7ADE07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44654" y="317578"/>
            <a:ext cx="411480" cy="549007"/>
            <a:chOff x="7029447" y="3514725"/>
            <a:chExt cx="1285875" cy="549007"/>
          </a:xfrm>
        </p:grpSpPr>
        <p:cxnSp>
          <p:nvCxnSpPr>
            <p:cNvPr id="23" name="Straight Connector 22">
              <a:extLst>
                <a:ext uri="{FF2B5EF4-FFF2-40B4-BE49-F238E27FC236}">
                  <a16:creationId xmlns:a16="http://schemas.microsoft.com/office/drawing/2014/main" id="{DF9A5AE3-5A1E-4528-BDC2-D32A66EFF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39C6801-3BB8-4C41-9385-D9CE4F1485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8EA6929-FF51-4E95-8E16-80E9F371AE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BE91CBD-B19A-4299-90BD-CC3AB69766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6CE109B-4241-4CF1-B587-868774BB4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140785"/>
            <a:ext cx="4571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DD107650-C271-404F-98D8-BB8E7E0306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45785" y="5940560"/>
            <a:ext cx="1285875" cy="549007"/>
            <a:chOff x="7029447" y="3514725"/>
            <a:chExt cx="1285875" cy="549007"/>
          </a:xfrm>
        </p:grpSpPr>
        <p:cxnSp>
          <p:nvCxnSpPr>
            <p:cNvPr id="31" name="Straight Connector 30">
              <a:extLst>
                <a:ext uri="{FF2B5EF4-FFF2-40B4-BE49-F238E27FC236}">
                  <a16:creationId xmlns:a16="http://schemas.microsoft.com/office/drawing/2014/main" id="{41F01725-EDBB-493E-A610-EF9ACBABB2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C8E2A80-F420-488D-AE39-E20BC61B1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58A20B2-85E4-4C64-A75F-376DA772A4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8BDCE8-2392-4F5E-B6B4-AD19C903B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85271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D4AD0ED-45F1-4AB2-8C18-7DED238A0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430622-9855-482E-98A8-1FAECC9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15C76D5-716D-420A-ABDC-55BF6D9ED2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75420"/>
            <a:ext cx="9036544" cy="4093306"/>
            <a:chOff x="1" y="2075420"/>
            <a:chExt cx="12048729" cy="4093306"/>
          </a:xfrm>
        </p:grpSpPr>
        <p:sp>
          <p:nvSpPr>
            <p:cNvPr id="13" name="Oval 12">
              <a:extLst>
                <a:ext uri="{FF2B5EF4-FFF2-40B4-BE49-F238E27FC236}">
                  <a16:creationId xmlns:a16="http://schemas.microsoft.com/office/drawing/2014/main" id="{79875022-E2DB-4A9E-8832-E7009F0E4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BFBDCA6-4D2C-451E-8205-8C334DCEE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395B2B7-3263-461B-8800-669EBE884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727DC78-6D51-415D-878D-516F840FB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405FB7A-34E4-454E-80C1-3AF31F600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56EC0F8-CE39-4C95-B52D-033DBF561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24B2310-5EDB-B639-6C21-9EB9BC826752}"/>
              </a:ext>
            </a:extLst>
          </p:cNvPr>
          <p:cNvSpPr>
            <a:spLocks noGrp="1"/>
          </p:cNvSpPr>
          <p:nvPr>
            <p:ph type="ctrTitle"/>
          </p:nvPr>
        </p:nvSpPr>
        <p:spPr>
          <a:xfrm>
            <a:off x="143790" y="253780"/>
            <a:ext cx="8854134" cy="646331"/>
          </a:xfrm>
          <a:noFill/>
        </p:spPr>
        <p:txBody>
          <a:bodyPr anchor="b">
            <a:spAutoFit/>
          </a:bodyPr>
          <a:lstStyle/>
          <a:p>
            <a:r>
              <a:rPr lang="en-US" sz="4000" b="1" dirty="0">
                <a:solidFill>
                  <a:schemeClr val="bg1"/>
                </a:solidFill>
              </a:rPr>
              <a:t>“WHAT ABOUT THE THIEF ON THE CROSS?”</a:t>
            </a:r>
          </a:p>
        </p:txBody>
      </p:sp>
      <p:sp>
        <p:nvSpPr>
          <p:cNvPr id="3" name="Subtitle 2">
            <a:extLst>
              <a:ext uri="{FF2B5EF4-FFF2-40B4-BE49-F238E27FC236}">
                <a16:creationId xmlns:a16="http://schemas.microsoft.com/office/drawing/2014/main" id="{7274196F-1729-12D1-892E-CDEC80DEAB32}"/>
              </a:ext>
            </a:extLst>
          </p:cNvPr>
          <p:cNvSpPr>
            <a:spLocks noGrp="1"/>
          </p:cNvSpPr>
          <p:nvPr>
            <p:ph type="subTitle" idx="1"/>
          </p:nvPr>
        </p:nvSpPr>
        <p:spPr>
          <a:xfrm>
            <a:off x="314934" y="998156"/>
            <a:ext cx="8541200" cy="5737014"/>
          </a:xfrm>
          <a:noFill/>
        </p:spPr>
        <p:txBody>
          <a:bodyPr anchor="t">
            <a:spAutoFit/>
          </a:bodyPr>
          <a:lstStyle/>
          <a:p>
            <a:r>
              <a:rPr lang="en-US" sz="2800" dirty="0">
                <a:solidFill>
                  <a:schemeClr val="bg1"/>
                </a:solidFill>
              </a:rPr>
              <a:t>CONCLUSION</a:t>
            </a:r>
          </a:p>
          <a:p>
            <a:pPr algn="l"/>
            <a:r>
              <a:rPr lang="en-US" sz="2800" dirty="0">
                <a:solidFill>
                  <a:schemeClr val="bg1"/>
                </a:solidFill>
              </a:rPr>
              <a:t>In every case of conversion found in the New Testament, one obeyed the command to be baptized in order to become a child of God.</a:t>
            </a:r>
          </a:p>
          <a:p>
            <a:pPr marL="457200" indent="-457200" algn="l">
              <a:buFont typeface="Wingdings" panose="05000000000000000000" pitchFamily="2" charset="2"/>
              <a:buChar char="Ø"/>
            </a:pPr>
            <a:r>
              <a:rPr lang="en-US" sz="2800" dirty="0">
                <a:solidFill>
                  <a:schemeClr val="bg1"/>
                </a:solidFill>
              </a:rPr>
              <a:t>The question is, will I be like the Pharisees and Lawyers who rejected John’s baptism </a:t>
            </a:r>
            <a:r>
              <a:rPr lang="en-US" sz="2800" dirty="0">
                <a:solidFill>
                  <a:srgbClr val="FF0000"/>
                </a:solidFill>
              </a:rPr>
              <a:t>(Luke 7:30) </a:t>
            </a:r>
            <a:r>
              <a:rPr lang="en-US" sz="2800" dirty="0">
                <a:solidFill>
                  <a:schemeClr val="bg1"/>
                </a:solidFill>
              </a:rPr>
              <a:t>by rejecting baptism into the body of Christ? </a:t>
            </a:r>
            <a:br>
              <a:rPr lang="en-US" sz="2800" dirty="0">
                <a:solidFill>
                  <a:schemeClr val="bg1"/>
                </a:solidFill>
              </a:rPr>
            </a:br>
            <a:r>
              <a:rPr lang="en-US" sz="2800" dirty="0">
                <a:solidFill>
                  <a:srgbClr val="FF0000"/>
                </a:solidFill>
              </a:rPr>
              <a:t>(1 Corinthians 12:13)</a:t>
            </a:r>
          </a:p>
          <a:p>
            <a:pPr marL="457200" indent="-457200" algn="l">
              <a:buFont typeface="Wingdings" panose="05000000000000000000" pitchFamily="2" charset="2"/>
              <a:buChar char="Ø"/>
            </a:pPr>
            <a:r>
              <a:rPr lang="en-US" sz="2800" dirty="0">
                <a:solidFill>
                  <a:schemeClr val="bg1"/>
                </a:solidFill>
              </a:rPr>
              <a:t>Or will I be as the early disciples who obeyed the Lord in baptism?</a:t>
            </a:r>
          </a:p>
          <a:p>
            <a:r>
              <a:rPr lang="en-US" sz="2800" i="1" dirty="0">
                <a:solidFill>
                  <a:schemeClr val="bg1"/>
                </a:solidFill>
              </a:rPr>
              <a:t>“For you are all sons of God through faith in Christ Jesus. For all of you who were baptized into Christ have clothed yourselves with Christ.” </a:t>
            </a:r>
            <a:r>
              <a:rPr lang="en-US" sz="2800" dirty="0">
                <a:solidFill>
                  <a:srgbClr val="FF0000"/>
                </a:solidFill>
              </a:rPr>
              <a:t>(Galatians 3:26-27)</a:t>
            </a:r>
          </a:p>
        </p:txBody>
      </p:sp>
      <p:sp>
        <p:nvSpPr>
          <p:cNvPr id="20" name="Rectangle 19">
            <a:extLst>
              <a:ext uri="{FF2B5EF4-FFF2-40B4-BE49-F238E27FC236}">
                <a16:creationId xmlns:a16="http://schemas.microsoft.com/office/drawing/2014/main" id="{73162FBC-1EE8-4355-8B2B-CB9A5B4BD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79052" y="1131512"/>
            <a:ext cx="2796461" cy="533439"/>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2940EF9-7ECF-49BA-8F14-5EBC7ADE07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44654" y="317578"/>
            <a:ext cx="411480" cy="549007"/>
            <a:chOff x="7029447" y="3514725"/>
            <a:chExt cx="1285875" cy="549007"/>
          </a:xfrm>
        </p:grpSpPr>
        <p:cxnSp>
          <p:nvCxnSpPr>
            <p:cNvPr id="23" name="Straight Connector 22">
              <a:extLst>
                <a:ext uri="{FF2B5EF4-FFF2-40B4-BE49-F238E27FC236}">
                  <a16:creationId xmlns:a16="http://schemas.microsoft.com/office/drawing/2014/main" id="{DF9A5AE3-5A1E-4528-BDC2-D32A66EFF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39C6801-3BB8-4C41-9385-D9CE4F1485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8EA6929-FF51-4E95-8E16-80E9F371AE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BE91CBD-B19A-4299-90BD-CC3AB69766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6CE109B-4241-4CF1-B587-868774BB4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140785"/>
            <a:ext cx="4571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DD107650-C271-404F-98D8-BB8E7E0306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45785" y="5940560"/>
            <a:ext cx="1285875" cy="549007"/>
            <a:chOff x="7029447" y="3514725"/>
            <a:chExt cx="1285875" cy="549007"/>
          </a:xfrm>
        </p:grpSpPr>
        <p:cxnSp>
          <p:nvCxnSpPr>
            <p:cNvPr id="31" name="Straight Connector 30">
              <a:extLst>
                <a:ext uri="{FF2B5EF4-FFF2-40B4-BE49-F238E27FC236}">
                  <a16:creationId xmlns:a16="http://schemas.microsoft.com/office/drawing/2014/main" id="{41F01725-EDBB-493E-A610-EF9ACBABB2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C8E2A80-F420-488D-AE39-E20BC61B1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58A20B2-85E4-4C64-A75F-376DA772A4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8BDCE8-2392-4F5E-B6B4-AD19C903B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50766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D4AD0ED-45F1-4AB2-8C18-7DED238A0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430622-9855-482E-98A8-1FAECC9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15C76D5-716D-420A-ABDC-55BF6D9ED2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75420"/>
            <a:ext cx="9036544" cy="4093306"/>
            <a:chOff x="1" y="2075420"/>
            <a:chExt cx="12048729" cy="4093306"/>
          </a:xfrm>
        </p:grpSpPr>
        <p:sp>
          <p:nvSpPr>
            <p:cNvPr id="13" name="Oval 12">
              <a:extLst>
                <a:ext uri="{FF2B5EF4-FFF2-40B4-BE49-F238E27FC236}">
                  <a16:creationId xmlns:a16="http://schemas.microsoft.com/office/drawing/2014/main" id="{79875022-E2DB-4A9E-8832-E7009F0E4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BFBDCA6-4D2C-451E-8205-8C334DCEE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395B2B7-3263-461B-8800-669EBE884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727DC78-6D51-415D-878D-516F840FB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405FB7A-34E4-454E-80C1-3AF31F600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56EC0F8-CE39-4C95-B52D-033DBF561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24B2310-5EDB-B639-6C21-9EB9BC826752}"/>
              </a:ext>
            </a:extLst>
          </p:cNvPr>
          <p:cNvSpPr>
            <a:spLocks noGrp="1"/>
          </p:cNvSpPr>
          <p:nvPr>
            <p:ph type="ctrTitle"/>
          </p:nvPr>
        </p:nvSpPr>
        <p:spPr>
          <a:xfrm>
            <a:off x="88653" y="142274"/>
            <a:ext cx="8854134" cy="923330"/>
          </a:xfrm>
          <a:noFill/>
        </p:spPr>
        <p:txBody>
          <a:bodyPr anchor="b">
            <a:spAutoFit/>
          </a:bodyPr>
          <a:lstStyle/>
          <a:p>
            <a:r>
              <a:rPr lang="en-US" b="1" dirty="0">
                <a:solidFill>
                  <a:schemeClr val="bg1"/>
                </a:solidFill>
              </a:rPr>
              <a:t>GOD’S PLAN OF SALVATION</a:t>
            </a:r>
          </a:p>
        </p:txBody>
      </p:sp>
      <p:sp>
        <p:nvSpPr>
          <p:cNvPr id="3" name="Subtitle 2">
            <a:extLst>
              <a:ext uri="{FF2B5EF4-FFF2-40B4-BE49-F238E27FC236}">
                <a16:creationId xmlns:a16="http://schemas.microsoft.com/office/drawing/2014/main" id="{7274196F-1729-12D1-892E-CDEC80DEAB32}"/>
              </a:ext>
            </a:extLst>
          </p:cNvPr>
          <p:cNvSpPr>
            <a:spLocks noGrp="1"/>
          </p:cNvSpPr>
          <p:nvPr>
            <p:ph type="subTitle" idx="1"/>
          </p:nvPr>
        </p:nvSpPr>
        <p:spPr>
          <a:xfrm>
            <a:off x="304795" y="1222890"/>
            <a:ext cx="8740409" cy="4902881"/>
          </a:xfrm>
          <a:noFill/>
        </p:spPr>
        <p:txBody>
          <a:bodyPr anchor="t">
            <a:spAutoFit/>
          </a:bodyPr>
          <a:lstStyle/>
          <a:p>
            <a:pPr lvl="0" algn="l">
              <a:defRPr/>
            </a:pPr>
            <a:r>
              <a:rPr lang="en-US" altLang="en-US"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Hear the word of God </a:t>
            </a:r>
            <a:r>
              <a:rPr lang="en-US" altLang="en-US" sz="20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(2 Thessalonians 2:14-15; James 1:21)</a:t>
            </a:r>
            <a:br>
              <a:rPr lang="en-US" altLang="en-US"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endParaRPr lang="en-US" altLang="en-US"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lvl="0" algn="l">
              <a:defRPr/>
            </a:pPr>
            <a:r>
              <a:rPr lang="en-US" altLang="en-US"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Believe the gospel message </a:t>
            </a:r>
            <a:r>
              <a:rPr lang="en-US" altLang="en-US" sz="20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(Hebrews 11:6; John 8:24)</a:t>
            </a:r>
          </a:p>
          <a:p>
            <a:pPr lvl="0" algn="l">
              <a:defRPr/>
            </a:pPr>
            <a:endParaRPr lang="en-US" altLang="en-US"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lvl="0" algn="l">
              <a:defRPr/>
            </a:pPr>
            <a:r>
              <a:rPr lang="en-US" altLang="en-US"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Repent of sins </a:t>
            </a:r>
            <a:r>
              <a:rPr lang="en-US" altLang="en-US" sz="20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(Luke 13:3; Acts 17:30-31)</a:t>
            </a:r>
          </a:p>
          <a:p>
            <a:pPr lvl="0" algn="l">
              <a:defRPr/>
            </a:pPr>
            <a:endParaRPr lang="en-US" altLang="en-US"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lvl="0" algn="l">
              <a:defRPr/>
            </a:pPr>
            <a:r>
              <a:rPr lang="en-US" altLang="en-US"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Confess Jesus Christ </a:t>
            </a:r>
            <a:r>
              <a:rPr lang="en-US" altLang="en-US" sz="20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(Romans 10:10; Matthew 10:32-33)</a:t>
            </a:r>
          </a:p>
          <a:p>
            <a:pPr lvl="0" algn="l">
              <a:defRPr/>
            </a:pPr>
            <a:endParaRPr lang="en-US" altLang="en-US"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lvl="0" algn="l">
              <a:defRPr/>
            </a:pPr>
            <a:r>
              <a:rPr lang="en-US" altLang="en-US"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Be Baptized </a:t>
            </a:r>
            <a:r>
              <a:rPr lang="en-US" altLang="en-US" sz="20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(Mark 16:16; Acts 2:38; Galatians 3:26-27; Romans 6:3-4)</a:t>
            </a:r>
          </a:p>
          <a:p>
            <a:pPr lvl="0" algn="l">
              <a:defRPr/>
            </a:pPr>
            <a:endParaRPr lang="en-US" altLang="en-US"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a:p>
            <a:pPr lvl="0" algn="l">
              <a:defRPr/>
            </a:pPr>
            <a:r>
              <a:rPr lang="en-US" altLang="en-US" b="1" dirty="0">
                <a:solidFill>
                  <a:prstClr val="white"/>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Remain Obedient </a:t>
            </a:r>
            <a:r>
              <a:rPr lang="en-US" altLang="en-US" sz="2000" dirty="0">
                <a:solidFill>
                  <a:srgbClr val="FF0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(Matthew 7:21; Revelation 2:10; Hebrews 3:12)</a:t>
            </a:r>
          </a:p>
        </p:txBody>
      </p:sp>
      <p:sp>
        <p:nvSpPr>
          <p:cNvPr id="20" name="Rectangle 19">
            <a:extLst>
              <a:ext uri="{FF2B5EF4-FFF2-40B4-BE49-F238E27FC236}">
                <a16:creationId xmlns:a16="http://schemas.microsoft.com/office/drawing/2014/main" id="{73162FBC-1EE8-4355-8B2B-CB9A5B4BD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79052" y="1131512"/>
            <a:ext cx="2796461" cy="533439"/>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2940EF9-7ECF-49BA-8F14-5EBC7ADE07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44654" y="317578"/>
            <a:ext cx="411480" cy="549007"/>
            <a:chOff x="7029447" y="3514725"/>
            <a:chExt cx="1285875" cy="549007"/>
          </a:xfrm>
        </p:grpSpPr>
        <p:cxnSp>
          <p:nvCxnSpPr>
            <p:cNvPr id="23" name="Straight Connector 22">
              <a:extLst>
                <a:ext uri="{FF2B5EF4-FFF2-40B4-BE49-F238E27FC236}">
                  <a16:creationId xmlns:a16="http://schemas.microsoft.com/office/drawing/2014/main" id="{DF9A5AE3-5A1E-4528-BDC2-D32A66EFF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39C6801-3BB8-4C41-9385-D9CE4F1485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8EA6929-FF51-4E95-8E16-80E9F371AE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BE91CBD-B19A-4299-90BD-CC3AB69766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6CE109B-4241-4CF1-B587-868774BB4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140785"/>
            <a:ext cx="4571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DD107650-C271-404F-98D8-BB8E7E0306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45785" y="5940560"/>
            <a:ext cx="1285875" cy="549007"/>
            <a:chOff x="7029447" y="3514725"/>
            <a:chExt cx="1285875" cy="549007"/>
          </a:xfrm>
        </p:grpSpPr>
        <p:cxnSp>
          <p:nvCxnSpPr>
            <p:cNvPr id="31" name="Straight Connector 30">
              <a:extLst>
                <a:ext uri="{FF2B5EF4-FFF2-40B4-BE49-F238E27FC236}">
                  <a16:creationId xmlns:a16="http://schemas.microsoft.com/office/drawing/2014/main" id="{41F01725-EDBB-493E-A610-EF9ACBABB2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C8E2A80-F420-488D-AE39-E20BC61B1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58A20B2-85E4-4C64-A75F-376DA772A4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8BDCE8-2392-4F5E-B6B4-AD19C903B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234359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D4AD0ED-45F1-4AB2-8C18-7DED238A0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430622-9855-482E-98A8-1FAECC9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15C76D5-716D-420A-ABDC-55BF6D9ED2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75420"/>
            <a:ext cx="9036544" cy="4093306"/>
            <a:chOff x="1" y="2075420"/>
            <a:chExt cx="12048729" cy="4093306"/>
          </a:xfrm>
        </p:grpSpPr>
        <p:sp>
          <p:nvSpPr>
            <p:cNvPr id="13" name="Oval 12">
              <a:extLst>
                <a:ext uri="{FF2B5EF4-FFF2-40B4-BE49-F238E27FC236}">
                  <a16:creationId xmlns:a16="http://schemas.microsoft.com/office/drawing/2014/main" id="{79875022-E2DB-4A9E-8832-E7009F0E4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BFBDCA6-4D2C-451E-8205-8C334DCEE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395B2B7-3263-461B-8800-669EBE884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727DC78-6D51-415D-878D-516F840FB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405FB7A-34E4-454E-80C1-3AF31F600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56EC0F8-CE39-4C95-B52D-033DBF561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24B2310-5EDB-B639-6C21-9EB9BC826752}"/>
              </a:ext>
            </a:extLst>
          </p:cNvPr>
          <p:cNvSpPr>
            <a:spLocks noGrp="1"/>
          </p:cNvSpPr>
          <p:nvPr>
            <p:ph type="ctrTitle"/>
          </p:nvPr>
        </p:nvSpPr>
        <p:spPr>
          <a:xfrm>
            <a:off x="143790" y="253780"/>
            <a:ext cx="8854134" cy="646331"/>
          </a:xfrm>
          <a:noFill/>
        </p:spPr>
        <p:txBody>
          <a:bodyPr anchor="b">
            <a:spAutoFit/>
          </a:bodyPr>
          <a:lstStyle/>
          <a:p>
            <a:r>
              <a:rPr lang="en-US" sz="4000" b="1" dirty="0">
                <a:solidFill>
                  <a:schemeClr val="bg1"/>
                </a:solidFill>
              </a:rPr>
              <a:t>“WHAT ABOUT THE THIEF ON THE CROSS?”</a:t>
            </a:r>
          </a:p>
        </p:txBody>
      </p:sp>
      <p:sp>
        <p:nvSpPr>
          <p:cNvPr id="3" name="Subtitle 2">
            <a:extLst>
              <a:ext uri="{FF2B5EF4-FFF2-40B4-BE49-F238E27FC236}">
                <a16:creationId xmlns:a16="http://schemas.microsoft.com/office/drawing/2014/main" id="{7274196F-1729-12D1-892E-CDEC80DEAB32}"/>
              </a:ext>
            </a:extLst>
          </p:cNvPr>
          <p:cNvSpPr>
            <a:spLocks noGrp="1"/>
          </p:cNvSpPr>
          <p:nvPr>
            <p:ph type="subTitle" idx="1"/>
          </p:nvPr>
        </p:nvSpPr>
        <p:spPr>
          <a:xfrm>
            <a:off x="314935" y="998156"/>
            <a:ext cx="8423494" cy="5258876"/>
          </a:xfrm>
          <a:noFill/>
        </p:spPr>
        <p:txBody>
          <a:bodyPr anchor="t">
            <a:spAutoFit/>
          </a:bodyPr>
          <a:lstStyle/>
          <a:p>
            <a:pPr algn="l"/>
            <a:r>
              <a:rPr lang="en-US" sz="2800" dirty="0">
                <a:solidFill>
                  <a:schemeClr val="bg1"/>
                </a:solidFill>
              </a:rPr>
              <a:t>What do the scriptures reveal regarding the thief on the cross?</a:t>
            </a:r>
          </a:p>
          <a:p>
            <a:pPr marL="457200" indent="-457200" algn="l">
              <a:buFont typeface="Wingdings" panose="05000000000000000000" pitchFamily="2" charset="2"/>
              <a:buChar char="Ø"/>
            </a:pPr>
            <a:r>
              <a:rPr lang="en-US" sz="2800" dirty="0">
                <a:solidFill>
                  <a:schemeClr val="bg1"/>
                </a:solidFill>
              </a:rPr>
              <a:t>Information about the thief is found in three of the four Gospels: </a:t>
            </a:r>
            <a:r>
              <a:rPr lang="en-US" sz="2800" dirty="0">
                <a:solidFill>
                  <a:srgbClr val="FF0000"/>
                </a:solidFill>
              </a:rPr>
              <a:t>Matthew 27:38-44; Mark 15:27-32; Luke 23:33, 39-43</a:t>
            </a:r>
            <a:r>
              <a:rPr lang="en-US" sz="2800" dirty="0">
                <a:solidFill>
                  <a:schemeClr val="bg1"/>
                </a:solidFill>
              </a:rPr>
              <a:t>.</a:t>
            </a:r>
          </a:p>
          <a:p>
            <a:pPr marL="457200" indent="-457200" algn="l">
              <a:buFont typeface="Wingdings" panose="05000000000000000000" pitchFamily="2" charset="2"/>
              <a:buChar char="Ø"/>
            </a:pPr>
            <a:r>
              <a:rPr lang="en-US" sz="2800" dirty="0">
                <a:solidFill>
                  <a:schemeClr val="bg1"/>
                </a:solidFill>
              </a:rPr>
              <a:t>The fact that Christ was crucified between thieves was indeed a fulfillment of a 700 year-old prophecy.</a:t>
            </a:r>
          </a:p>
          <a:p>
            <a:r>
              <a:rPr lang="en-US" sz="2800" i="1" dirty="0">
                <a:solidFill>
                  <a:schemeClr val="bg1"/>
                </a:solidFill>
              </a:rPr>
              <a:t>“They crucified two robbers with Him, one on His right and one on His left. [And the Scripture was fulfilled which says, ‘And He was numbered with transgressors.’]” </a:t>
            </a:r>
            <a:br>
              <a:rPr lang="en-US" sz="2800" i="1" dirty="0">
                <a:solidFill>
                  <a:schemeClr val="bg1"/>
                </a:solidFill>
              </a:rPr>
            </a:br>
            <a:r>
              <a:rPr lang="en-US" sz="2800" dirty="0">
                <a:solidFill>
                  <a:schemeClr val="bg1"/>
                </a:solidFill>
              </a:rPr>
              <a:t>(</a:t>
            </a:r>
            <a:r>
              <a:rPr lang="en-US" sz="2800" dirty="0">
                <a:solidFill>
                  <a:srgbClr val="FF0000"/>
                </a:solidFill>
              </a:rPr>
              <a:t>Mark 15:27-28</a:t>
            </a:r>
            <a:r>
              <a:rPr lang="en-US" sz="2800" dirty="0">
                <a:solidFill>
                  <a:schemeClr val="bg1"/>
                </a:solidFill>
              </a:rPr>
              <a:t>, quoting </a:t>
            </a:r>
            <a:r>
              <a:rPr lang="en-US" sz="2800" dirty="0">
                <a:solidFill>
                  <a:srgbClr val="FF0000"/>
                </a:solidFill>
              </a:rPr>
              <a:t>Isaiah 53:12</a:t>
            </a:r>
            <a:r>
              <a:rPr lang="en-US" sz="2800" dirty="0">
                <a:solidFill>
                  <a:schemeClr val="bg1"/>
                </a:solidFill>
              </a:rPr>
              <a:t>)</a:t>
            </a:r>
          </a:p>
          <a:p>
            <a:pPr marL="457200" indent="-457200" algn="l">
              <a:buFont typeface="Wingdings" panose="05000000000000000000" pitchFamily="2" charset="2"/>
              <a:buChar char="Ø"/>
            </a:pPr>
            <a:r>
              <a:rPr lang="en-US" sz="2800" dirty="0">
                <a:solidFill>
                  <a:schemeClr val="bg1"/>
                </a:solidFill>
              </a:rPr>
              <a:t>Luke’s account relates to us the most information. </a:t>
            </a:r>
          </a:p>
        </p:txBody>
      </p:sp>
      <p:sp>
        <p:nvSpPr>
          <p:cNvPr id="20" name="Rectangle 19">
            <a:extLst>
              <a:ext uri="{FF2B5EF4-FFF2-40B4-BE49-F238E27FC236}">
                <a16:creationId xmlns:a16="http://schemas.microsoft.com/office/drawing/2014/main" id="{73162FBC-1EE8-4355-8B2B-CB9A5B4BD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79052" y="1131512"/>
            <a:ext cx="2796461" cy="533439"/>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2940EF9-7ECF-49BA-8F14-5EBC7ADE07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44654" y="317578"/>
            <a:ext cx="411480" cy="549007"/>
            <a:chOff x="7029447" y="3514725"/>
            <a:chExt cx="1285875" cy="549007"/>
          </a:xfrm>
        </p:grpSpPr>
        <p:cxnSp>
          <p:nvCxnSpPr>
            <p:cNvPr id="23" name="Straight Connector 22">
              <a:extLst>
                <a:ext uri="{FF2B5EF4-FFF2-40B4-BE49-F238E27FC236}">
                  <a16:creationId xmlns:a16="http://schemas.microsoft.com/office/drawing/2014/main" id="{DF9A5AE3-5A1E-4528-BDC2-D32A66EFF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39C6801-3BB8-4C41-9385-D9CE4F1485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8EA6929-FF51-4E95-8E16-80E9F371AE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BE91CBD-B19A-4299-90BD-CC3AB69766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6CE109B-4241-4CF1-B587-868774BB4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140785"/>
            <a:ext cx="4571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DD107650-C271-404F-98D8-BB8E7E0306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45785" y="5940560"/>
            <a:ext cx="1285875" cy="549007"/>
            <a:chOff x="7029447" y="3514725"/>
            <a:chExt cx="1285875" cy="549007"/>
          </a:xfrm>
        </p:grpSpPr>
        <p:cxnSp>
          <p:nvCxnSpPr>
            <p:cNvPr id="31" name="Straight Connector 30">
              <a:extLst>
                <a:ext uri="{FF2B5EF4-FFF2-40B4-BE49-F238E27FC236}">
                  <a16:creationId xmlns:a16="http://schemas.microsoft.com/office/drawing/2014/main" id="{41F01725-EDBB-493E-A610-EF9ACBABB2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C8E2A80-F420-488D-AE39-E20BC61B1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58A20B2-85E4-4C64-A75F-376DA772A4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8BDCE8-2392-4F5E-B6B4-AD19C903B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4955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D4AD0ED-45F1-4AB2-8C18-7DED238A0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430622-9855-482E-98A8-1FAECC9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15C76D5-716D-420A-ABDC-55BF6D9ED2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75420"/>
            <a:ext cx="9036544" cy="4093306"/>
            <a:chOff x="1" y="2075420"/>
            <a:chExt cx="12048729" cy="4093306"/>
          </a:xfrm>
        </p:grpSpPr>
        <p:sp>
          <p:nvSpPr>
            <p:cNvPr id="13" name="Oval 12">
              <a:extLst>
                <a:ext uri="{FF2B5EF4-FFF2-40B4-BE49-F238E27FC236}">
                  <a16:creationId xmlns:a16="http://schemas.microsoft.com/office/drawing/2014/main" id="{79875022-E2DB-4A9E-8832-E7009F0E4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BFBDCA6-4D2C-451E-8205-8C334DCEE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395B2B7-3263-461B-8800-669EBE884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727DC78-6D51-415D-878D-516F840FB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405FB7A-34E4-454E-80C1-3AF31F600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56EC0F8-CE39-4C95-B52D-033DBF561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24B2310-5EDB-B639-6C21-9EB9BC826752}"/>
              </a:ext>
            </a:extLst>
          </p:cNvPr>
          <p:cNvSpPr>
            <a:spLocks noGrp="1"/>
          </p:cNvSpPr>
          <p:nvPr>
            <p:ph type="ctrTitle"/>
          </p:nvPr>
        </p:nvSpPr>
        <p:spPr>
          <a:xfrm>
            <a:off x="143790" y="253780"/>
            <a:ext cx="8854134" cy="646331"/>
          </a:xfrm>
          <a:noFill/>
        </p:spPr>
        <p:txBody>
          <a:bodyPr anchor="b">
            <a:spAutoFit/>
          </a:bodyPr>
          <a:lstStyle/>
          <a:p>
            <a:r>
              <a:rPr lang="en-US" sz="4000" b="1" dirty="0">
                <a:solidFill>
                  <a:schemeClr val="bg1"/>
                </a:solidFill>
              </a:rPr>
              <a:t>“WHAT ABOUT THE THIEF ON THE CROSS?”</a:t>
            </a:r>
          </a:p>
        </p:txBody>
      </p:sp>
      <p:sp>
        <p:nvSpPr>
          <p:cNvPr id="3" name="Subtitle 2">
            <a:extLst>
              <a:ext uri="{FF2B5EF4-FFF2-40B4-BE49-F238E27FC236}">
                <a16:creationId xmlns:a16="http://schemas.microsoft.com/office/drawing/2014/main" id="{7274196F-1729-12D1-892E-CDEC80DEAB32}"/>
              </a:ext>
            </a:extLst>
          </p:cNvPr>
          <p:cNvSpPr>
            <a:spLocks noGrp="1"/>
          </p:cNvSpPr>
          <p:nvPr>
            <p:ph type="subTitle" idx="1"/>
          </p:nvPr>
        </p:nvSpPr>
        <p:spPr>
          <a:xfrm>
            <a:off x="314935" y="998156"/>
            <a:ext cx="8423494" cy="3967240"/>
          </a:xfrm>
          <a:noFill/>
        </p:spPr>
        <p:txBody>
          <a:bodyPr anchor="t">
            <a:spAutoFit/>
          </a:bodyPr>
          <a:lstStyle/>
          <a:p>
            <a:pPr marL="457200" indent="-457200" algn="l">
              <a:buFont typeface="Wingdings" panose="05000000000000000000" pitchFamily="2" charset="2"/>
              <a:buChar char="Ø"/>
            </a:pPr>
            <a:r>
              <a:rPr lang="en-US" sz="2800" dirty="0">
                <a:solidFill>
                  <a:schemeClr val="bg1"/>
                </a:solidFill>
              </a:rPr>
              <a:t>Christ said that all things written concerning Him were to be fulfilled. </a:t>
            </a:r>
          </a:p>
          <a:p>
            <a:r>
              <a:rPr lang="en-US" sz="2800" i="1" dirty="0">
                <a:solidFill>
                  <a:schemeClr val="bg1"/>
                </a:solidFill>
              </a:rPr>
              <a:t>“Now He said to them, ‘These are My words which I spoke to you while I was still with you, that all things which are written about Me in the Law of Moses and the Prophets and the Psalms must be fulfilled.’” </a:t>
            </a:r>
            <a:r>
              <a:rPr lang="en-US" sz="2800" dirty="0">
                <a:solidFill>
                  <a:srgbClr val="FF0000"/>
                </a:solidFill>
              </a:rPr>
              <a:t>(Luke 24:44)</a:t>
            </a:r>
          </a:p>
          <a:p>
            <a:endParaRPr lang="en-US" sz="2800" dirty="0">
              <a:solidFill>
                <a:schemeClr val="bg1"/>
              </a:solidFill>
            </a:endParaRPr>
          </a:p>
          <a:p>
            <a:pPr marL="457200" indent="-457200" algn="l">
              <a:buFont typeface="Wingdings" panose="05000000000000000000" pitchFamily="2" charset="2"/>
              <a:buChar char="Ø"/>
            </a:pPr>
            <a:r>
              <a:rPr lang="en-US" sz="2800" dirty="0">
                <a:solidFill>
                  <a:schemeClr val="bg1"/>
                </a:solidFill>
              </a:rPr>
              <a:t>At least 16 well-known prophecies were fulfilled during the last 24 hours of Christ’s life.</a:t>
            </a:r>
          </a:p>
        </p:txBody>
      </p:sp>
      <p:sp>
        <p:nvSpPr>
          <p:cNvPr id="20" name="Rectangle 19">
            <a:extLst>
              <a:ext uri="{FF2B5EF4-FFF2-40B4-BE49-F238E27FC236}">
                <a16:creationId xmlns:a16="http://schemas.microsoft.com/office/drawing/2014/main" id="{73162FBC-1EE8-4355-8B2B-CB9A5B4BD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79052" y="1131512"/>
            <a:ext cx="2796461" cy="533439"/>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2940EF9-7ECF-49BA-8F14-5EBC7ADE07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44654" y="317578"/>
            <a:ext cx="411480" cy="549007"/>
            <a:chOff x="7029447" y="3514725"/>
            <a:chExt cx="1285875" cy="549007"/>
          </a:xfrm>
        </p:grpSpPr>
        <p:cxnSp>
          <p:nvCxnSpPr>
            <p:cNvPr id="23" name="Straight Connector 22">
              <a:extLst>
                <a:ext uri="{FF2B5EF4-FFF2-40B4-BE49-F238E27FC236}">
                  <a16:creationId xmlns:a16="http://schemas.microsoft.com/office/drawing/2014/main" id="{DF9A5AE3-5A1E-4528-BDC2-D32A66EFF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39C6801-3BB8-4C41-9385-D9CE4F1485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8EA6929-FF51-4E95-8E16-80E9F371AE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BE91CBD-B19A-4299-90BD-CC3AB69766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6CE109B-4241-4CF1-B587-868774BB4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140785"/>
            <a:ext cx="4571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DD107650-C271-404F-98D8-BB8E7E0306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45785" y="5940560"/>
            <a:ext cx="1285875" cy="549007"/>
            <a:chOff x="7029447" y="3514725"/>
            <a:chExt cx="1285875" cy="549007"/>
          </a:xfrm>
        </p:grpSpPr>
        <p:cxnSp>
          <p:nvCxnSpPr>
            <p:cNvPr id="31" name="Straight Connector 30">
              <a:extLst>
                <a:ext uri="{FF2B5EF4-FFF2-40B4-BE49-F238E27FC236}">
                  <a16:creationId xmlns:a16="http://schemas.microsoft.com/office/drawing/2014/main" id="{41F01725-EDBB-493E-A610-EF9ACBABB2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C8E2A80-F420-488D-AE39-E20BC61B1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58A20B2-85E4-4C64-A75F-376DA772A4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8BDCE8-2392-4F5E-B6B4-AD19C903B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27313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D4AD0ED-45F1-4AB2-8C18-7DED238A0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430622-9855-482E-98A8-1FAECC9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15C76D5-716D-420A-ABDC-55BF6D9ED2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75420"/>
            <a:ext cx="9036544" cy="4093306"/>
            <a:chOff x="1" y="2075420"/>
            <a:chExt cx="12048729" cy="4093306"/>
          </a:xfrm>
        </p:grpSpPr>
        <p:sp>
          <p:nvSpPr>
            <p:cNvPr id="13" name="Oval 12">
              <a:extLst>
                <a:ext uri="{FF2B5EF4-FFF2-40B4-BE49-F238E27FC236}">
                  <a16:creationId xmlns:a16="http://schemas.microsoft.com/office/drawing/2014/main" id="{79875022-E2DB-4A9E-8832-E7009F0E4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BFBDCA6-4D2C-451E-8205-8C334DCEE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395B2B7-3263-461B-8800-669EBE884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727DC78-6D51-415D-878D-516F840FB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405FB7A-34E4-454E-80C1-3AF31F600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56EC0F8-CE39-4C95-B52D-033DBF561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24B2310-5EDB-B639-6C21-9EB9BC826752}"/>
              </a:ext>
            </a:extLst>
          </p:cNvPr>
          <p:cNvSpPr>
            <a:spLocks noGrp="1"/>
          </p:cNvSpPr>
          <p:nvPr>
            <p:ph type="ctrTitle"/>
          </p:nvPr>
        </p:nvSpPr>
        <p:spPr>
          <a:xfrm>
            <a:off x="143790" y="253780"/>
            <a:ext cx="8854134" cy="646331"/>
          </a:xfrm>
          <a:noFill/>
        </p:spPr>
        <p:txBody>
          <a:bodyPr anchor="b">
            <a:spAutoFit/>
          </a:bodyPr>
          <a:lstStyle/>
          <a:p>
            <a:r>
              <a:rPr lang="en-US" sz="4000" b="1" dirty="0">
                <a:solidFill>
                  <a:schemeClr val="bg1"/>
                </a:solidFill>
              </a:rPr>
              <a:t>“WHAT ABOUT THE THIEF ON THE CROSS?”</a:t>
            </a:r>
          </a:p>
        </p:txBody>
      </p:sp>
      <p:sp>
        <p:nvSpPr>
          <p:cNvPr id="3" name="Subtitle 2">
            <a:extLst>
              <a:ext uri="{FF2B5EF4-FFF2-40B4-BE49-F238E27FC236}">
                <a16:creationId xmlns:a16="http://schemas.microsoft.com/office/drawing/2014/main" id="{7274196F-1729-12D1-892E-CDEC80DEAB32}"/>
              </a:ext>
            </a:extLst>
          </p:cNvPr>
          <p:cNvSpPr>
            <a:spLocks noGrp="1"/>
          </p:cNvSpPr>
          <p:nvPr>
            <p:ph type="subTitle" idx="1"/>
          </p:nvPr>
        </p:nvSpPr>
        <p:spPr>
          <a:xfrm>
            <a:off x="314935" y="998156"/>
            <a:ext cx="8423494" cy="5387116"/>
          </a:xfrm>
          <a:noFill/>
        </p:spPr>
        <p:txBody>
          <a:bodyPr anchor="t">
            <a:spAutoFit/>
          </a:bodyPr>
          <a:lstStyle/>
          <a:p>
            <a:pPr marL="457200" indent="-457200" algn="l">
              <a:buFont typeface="Wingdings" panose="05000000000000000000" pitchFamily="2" charset="2"/>
              <a:buChar char="Ø"/>
            </a:pPr>
            <a:r>
              <a:rPr lang="en-US" sz="2800" dirty="0">
                <a:solidFill>
                  <a:schemeClr val="bg1"/>
                </a:solidFill>
              </a:rPr>
              <a:t>Matthew’s account indicates that at first both the thieves were engaged in mocking and insulting Christ.</a:t>
            </a:r>
            <a:br>
              <a:rPr lang="en-US" sz="2800" dirty="0">
                <a:solidFill>
                  <a:schemeClr val="bg1"/>
                </a:solidFill>
              </a:rPr>
            </a:br>
            <a:r>
              <a:rPr lang="en-US" sz="2800" dirty="0">
                <a:solidFill>
                  <a:srgbClr val="FF0000"/>
                </a:solidFill>
              </a:rPr>
              <a:t>(Matthew 27:38-44)</a:t>
            </a:r>
          </a:p>
          <a:p>
            <a:pPr marL="457200" indent="-457200" algn="l">
              <a:buFont typeface="Wingdings" panose="05000000000000000000" pitchFamily="2" charset="2"/>
              <a:buChar char="Ø"/>
            </a:pPr>
            <a:endParaRPr lang="en-US" sz="2800" dirty="0">
              <a:solidFill>
                <a:schemeClr val="bg1"/>
              </a:solidFill>
            </a:endParaRPr>
          </a:p>
          <a:p>
            <a:pPr marL="457200" indent="-457200" algn="l">
              <a:buFont typeface="Wingdings" panose="05000000000000000000" pitchFamily="2" charset="2"/>
              <a:buChar char="Ø"/>
            </a:pPr>
            <a:r>
              <a:rPr lang="en-US" sz="2800" dirty="0">
                <a:solidFill>
                  <a:schemeClr val="bg1"/>
                </a:solidFill>
              </a:rPr>
              <a:t>However, from Luke’s account we see that one of the thieves had a change of heart and made a plea to the Lord. </a:t>
            </a:r>
            <a:r>
              <a:rPr lang="en-US" sz="2800" dirty="0">
                <a:solidFill>
                  <a:srgbClr val="FF0000"/>
                </a:solidFill>
              </a:rPr>
              <a:t>(Luke 23:40-42)</a:t>
            </a:r>
          </a:p>
          <a:p>
            <a:pPr marL="457200" indent="-457200" algn="l">
              <a:buFont typeface="Wingdings" panose="05000000000000000000" pitchFamily="2" charset="2"/>
              <a:buChar char="Ø"/>
            </a:pPr>
            <a:endParaRPr lang="en-US" sz="2800" dirty="0">
              <a:solidFill>
                <a:schemeClr val="bg1"/>
              </a:solidFill>
            </a:endParaRPr>
          </a:p>
          <a:p>
            <a:pPr marL="457200" indent="-457200" algn="l">
              <a:buFont typeface="Wingdings" panose="05000000000000000000" pitchFamily="2" charset="2"/>
              <a:buChar char="Ø"/>
            </a:pPr>
            <a:r>
              <a:rPr lang="en-US" sz="2800" dirty="0">
                <a:solidFill>
                  <a:schemeClr val="bg1"/>
                </a:solidFill>
              </a:rPr>
              <a:t>In response to the statement made by the thief, Christ responded: </a:t>
            </a:r>
          </a:p>
          <a:p>
            <a:r>
              <a:rPr lang="en-US" sz="2800" i="1" dirty="0">
                <a:solidFill>
                  <a:schemeClr val="bg1"/>
                </a:solidFill>
              </a:rPr>
              <a:t>“And He said to him, ‘Truly I say to you, today you shall be with Me in Paradise.’” </a:t>
            </a:r>
            <a:r>
              <a:rPr lang="en-US" sz="2800" dirty="0">
                <a:solidFill>
                  <a:srgbClr val="FF0000"/>
                </a:solidFill>
              </a:rPr>
              <a:t>(Luke 23:43)</a:t>
            </a:r>
          </a:p>
        </p:txBody>
      </p:sp>
      <p:sp>
        <p:nvSpPr>
          <p:cNvPr id="20" name="Rectangle 19">
            <a:extLst>
              <a:ext uri="{FF2B5EF4-FFF2-40B4-BE49-F238E27FC236}">
                <a16:creationId xmlns:a16="http://schemas.microsoft.com/office/drawing/2014/main" id="{73162FBC-1EE8-4355-8B2B-CB9A5B4BD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79052" y="1131512"/>
            <a:ext cx="2796461" cy="533439"/>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2940EF9-7ECF-49BA-8F14-5EBC7ADE07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44654" y="317578"/>
            <a:ext cx="411480" cy="549007"/>
            <a:chOff x="7029447" y="3514725"/>
            <a:chExt cx="1285875" cy="549007"/>
          </a:xfrm>
        </p:grpSpPr>
        <p:cxnSp>
          <p:nvCxnSpPr>
            <p:cNvPr id="23" name="Straight Connector 22">
              <a:extLst>
                <a:ext uri="{FF2B5EF4-FFF2-40B4-BE49-F238E27FC236}">
                  <a16:creationId xmlns:a16="http://schemas.microsoft.com/office/drawing/2014/main" id="{DF9A5AE3-5A1E-4528-BDC2-D32A66EFF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39C6801-3BB8-4C41-9385-D9CE4F1485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8EA6929-FF51-4E95-8E16-80E9F371AE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BE91CBD-B19A-4299-90BD-CC3AB69766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6CE109B-4241-4CF1-B587-868774BB4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140785"/>
            <a:ext cx="4571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DD107650-C271-404F-98D8-BB8E7E0306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45785" y="5940560"/>
            <a:ext cx="1285875" cy="549007"/>
            <a:chOff x="7029447" y="3514725"/>
            <a:chExt cx="1285875" cy="549007"/>
          </a:xfrm>
        </p:grpSpPr>
        <p:cxnSp>
          <p:nvCxnSpPr>
            <p:cNvPr id="31" name="Straight Connector 30">
              <a:extLst>
                <a:ext uri="{FF2B5EF4-FFF2-40B4-BE49-F238E27FC236}">
                  <a16:creationId xmlns:a16="http://schemas.microsoft.com/office/drawing/2014/main" id="{41F01725-EDBB-493E-A610-EF9ACBABB2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C8E2A80-F420-488D-AE39-E20BC61B1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58A20B2-85E4-4C64-A75F-376DA772A4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8BDCE8-2392-4F5E-B6B4-AD19C903B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450880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D4AD0ED-45F1-4AB2-8C18-7DED238A0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430622-9855-482E-98A8-1FAECC9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15C76D5-716D-420A-ABDC-55BF6D9ED2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75420"/>
            <a:ext cx="9036544" cy="4093306"/>
            <a:chOff x="1" y="2075420"/>
            <a:chExt cx="12048729" cy="4093306"/>
          </a:xfrm>
        </p:grpSpPr>
        <p:sp>
          <p:nvSpPr>
            <p:cNvPr id="13" name="Oval 12">
              <a:extLst>
                <a:ext uri="{FF2B5EF4-FFF2-40B4-BE49-F238E27FC236}">
                  <a16:creationId xmlns:a16="http://schemas.microsoft.com/office/drawing/2014/main" id="{79875022-E2DB-4A9E-8832-E7009F0E4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BFBDCA6-4D2C-451E-8205-8C334DCEE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395B2B7-3263-461B-8800-669EBE884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727DC78-6D51-415D-878D-516F840FB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405FB7A-34E4-454E-80C1-3AF31F600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56EC0F8-CE39-4C95-B52D-033DBF561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24B2310-5EDB-B639-6C21-9EB9BC826752}"/>
              </a:ext>
            </a:extLst>
          </p:cNvPr>
          <p:cNvSpPr>
            <a:spLocks noGrp="1"/>
          </p:cNvSpPr>
          <p:nvPr>
            <p:ph type="ctrTitle"/>
          </p:nvPr>
        </p:nvSpPr>
        <p:spPr>
          <a:xfrm>
            <a:off x="143790" y="253780"/>
            <a:ext cx="8854134" cy="646331"/>
          </a:xfrm>
          <a:noFill/>
        </p:spPr>
        <p:txBody>
          <a:bodyPr anchor="b">
            <a:spAutoFit/>
          </a:bodyPr>
          <a:lstStyle/>
          <a:p>
            <a:r>
              <a:rPr lang="en-US" sz="4000" b="1" dirty="0">
                <a:solidFill>
                  <a:schemeClr val="bg1"/>
                </a:solidFill>
              </a:rPr>
              <a:t>“WHAT ABOUT THE THIEF ON THE CROSS?”</a:t>
            </a:r>
          </a:p>
        </p:txBody>
      </p:sp>
      <p:sp>
        <p:nvSpPr>
          <p:cNvPr id="3" name="Subtitle 2">
            <a:extLst>
              <a:ext uri="{FF2B5EF4-FFF2-40B4-BE49-F238E27FC236}">
                <a16:creationId xmlns:a16="http://schemas.microsoft.com/office/drawing/2014/main" id="{7274196F-1729-12D1-892E-CDEC80DEAB32}"/>
              </a:ext>
            </a:extLst>
          </p:cNvPr>
          <p:cNvSpPr>
            <a:spLocks noGrp="1"/>
          </p:cNvSpPr>
          <p:nvPr>
            <p:ph type="subTitle" idx="1"/>
          </p:nvPr>
        </p:nvSpPr>
        <p:spPr>
          <a:xfrm>
            <a:off x="314935" y="998156"/>
            <a:ext cx="8423494" cy="4871077"/>
          </a:xfrm>
          <a:noFill/>
        </p:spPr>
        <p:txBody>
          <a:bodyPr anchor="t">
            <a:spAutoFit/>
          </a:bodyPr>
          <a:lstStyle/>
          <a:p>
            <a:pPr algn="l"/>
            <a:r>
              <a:rPr lang="en-US" sz="2800" dirty="0">
                <a:solidFill>
                  <a:schemeClr val="bg1"/>
                </a:solidFill>
              </a:rPr>
              <a:t>Where were Jesus and the thief going on that day?</a:t>
            </a:r>
          </a:p>
          <a:p>
            <a:pPr algn="l"/>
            <a:endParaRPr lang="en-US" sz="2800" dirty="0">
              <a:solidFill>
                <a:schemeClr val="bg1"/>
              </a:solidFill>
            </a:endParaRPr>
          </a:p>
          <a:p>
            <a:pPr marL="457200" indent="-457200" algn="l">
              <a:buFont typeface="Wingdings" panose="05000000000000000000" pitchFamily="2" charset="2"/>
              <a:buChar char="Ø"/>
            </a:pPr>
            <a:r>
              <a:rPr lang="en-US" sz="2800" dirty="0">
                <a:solidFill>
                  <a:schemeClr val="bg1"/>
                </a:solidFill>
              </a:rPr>
              <a:t>The original word that is translated “Paradise” is defined as: “That part of Hades which is thought to be the abode of the souls of the pious until the resurrection.” (Thayer’s Greek-English Lexicon of the New Testament).</a:t>
            </a:r>
          </a:p>
          <a:p>
            <a:pPr algn="l"/>
            <a:endParaRPr lang="en-US" sz="2800" dirty="0">
              <a:solidFill>
                <a:schemeClr val="bg1"/>
              </a:solidFill>
            </a:endParaRPr>
          </a:p>
          <a:p>
            <a:pPr marL="457200" indent="-457200" algn="l">
              <a:buFont typeface="Wingdings" panose="05000000000000000000" pitchFamily="2" charset="2"/>
              <a:buChar char="Ø"/>
            </a:pPr>
            <a:r>
              <a:rPr lang="en-US" sz="2800" dirty="0">
                <a:solidFill>
                  <a:schemeClr val="bg1"/>
                </a:solidFill>
              </a:rPr>
              <a:t>In </a:t>
            </a:r>
            <a:r>
              <a:rPr lang="en-US" sz="2800" dirty="0">
                <a:solidFill>
                  <a:srgbClr val="FF0000"/>
                </a:solidFill>
              </a:rPr>
              <a:t>Acts 2:27 and 31</a:t>
            </a:r>
            <a:r>
              <a:rPr lang="en-US" sz="2800" dirty="0">
                <a:solidFill>
                  <a:schemeClr val="bg1"/>
                </a:solidFill>
              </a:rPr>
              <a:t>, we read of Christ after His death going to Hades, to the spirit World, the place where disembodied spirits go to await Judgment Day.</a:t>
            </a:r>
          </a:p>
        </p:txBody>
      </p:sp>
      <p:sp>
        <p:nvSpPr>
          <p:cNvPr id="20" name="Rectangle 19">
            <a:extLst>
              <a:ext uri="{FF2B5EF4-FFF2-40B4-BE49-F238E27FC236}">
                <a16:creationId xmlns:a16="http://schemas.microsoft.com/office/drawing/2014/main" id="{73162FBC-1EE8-4355-8B2B-CB9A5B4BD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79052" y="1131512"/>
            <a:ext cx="2796461" cy="533439"/>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2940EF9-7ECF-49BA-8F14-5EBC7ADE07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44654" y="317578"/>
            <a:ext cx="411480" cy="549007"/>
            <a:chOff x="7029447" y="3514725"/>
            <a:chExt cx="1285875" cy="549007"/>
          </a:xfrm>
        </p:grpSpPr>
        <p:cxnSp>
          <p:nvCxnSpPr>
            <p:cNvPr id="23" name="Straight Connector 22">
              <a:extLst>
                <a:ext uri="{FF2B5EF4-FFF2-40B4-BE49-F238E27FC236}">
                  <a16:creationId xmlns:a16="http://schemas.microsoft.com/office/drawing/2014/main" id="{DF9A5AE3-5A1E-4528-BDC2-D32A66EFF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39C6801-3BB8-4C41-9385-D9CE4F1485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8EA6929-FF51-4E95-8E16-80E9F371AE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BE91CBD-B19A-4299-90BD-CC3AB69766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6CE109B-4241-4CF1-B587-868774BB4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140785"/>
            <a:ext cx="4571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DD107650-C271-404F-98D8-BB8E7E0306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45785" y="5940560"/>
            <a:ext cx="1285875" cy="549007"/>
            <a:chOff x="7029447" y="3514725"/>
            <a:chExt cx="1285875" cy="549007"/>
          </a:xfrm>
        </p:grpSpPr>
        <p:cxnSp>
          <p:nvCxnSpPr>
            <p:cNvPr id="31" name="Straight Connector 30">
              <a:extLst>
                <a:ext uri="{FF2B5EF4-FFF2-40B4-BE49-F238E27FC236}">
                  <a16:creationId xmlns:a16="http://schemas.microsoft.com/office/drawing/2014/main" id="{41F01725-EDBB-493E-A610-EF9ACBABB2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C8E2A80-F420-488D-AE39-E20BC61B1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58A20B2-85E4-4C64-A75F-376DA772A4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8BDCE8-2392-4F5E-B6B4-AD19C903B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68462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D4AD0ED-45F1-4AB2-8C18-7DED238A0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430622-9855-482E-98A8-1FAECC9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15C76D5-716D-420A-ABDC-55BF6D9ED2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75420"/>
            <a:ext cx="9036544" cy="4093306"/>
            <a:chOff x="1" y="2075420"/>
            <a:chExt cx="12048729" cy="4093306"/>
          </a:xfrm>
        </p:grpSpPr>
        <p:sp>
          <p:nvSpPr>
            <p:cNvPr id="13" name="Oval 12">
              <a:extLst>
                <a:ext uri="{FF2B5EF4-FFF2-40B4-BE49-F238E27FC236}">
                  <a16:creationId xmlns:a16="http://schemas.microsoft.com/office/drawing/2014/main" id="{79875022-E2DB-4A9E-8832-E7009F0E4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BFBDCA6-4D2C-451E-8205-8C334DCEE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395B2B7-3263-461B-8800-669EBE884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727DC78-6D51-415D-878D-516F840FB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405FB7A-34E4-454E-80C1-3AF31F600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56EC0F8-CE39-4C95-B52D-033DBF561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24B2310-5EDB-B639-6C21-9EB9BC826752}"/>
              </a:ext>
            </a:extLst>
          </p:cNvPr>
          <p:cNvSpPr>
            <a:spLocks noGrp="1"/>
          </p:cNvSpPr>
          <p:nvPr>
            <p:ph type="ctrTitle"/>
          </p:nvPr>
        </p:nvSpPr>
        <p:spPr>
          <a:xfrm>
            <a:off x="143790" y="253780"/>
            <a:ext cx="8854134" cy="646331"/>
          </a:xfrm>
          <a:noFill/>
        </p:spPr>
        <p:txBody>
          <a:bodyPr anchor="b">
            <a:spAutoFit/>
          </a:bodyPr>
          <a:lstStyle/>
          <a:p>
            <a:r>
              <a:rPr lang="en-US" sz="4000" b="1" dirty="0">
                <a:solidFill>
                  <a:schemeClr val="bg1"/>
                </a:solidFill>
              </a:rPr>
              <a:t>“WHAT ABOUT THE THIEF ON THE CROSS?”</a:t>
            </a:r>
          </a:p>
        </p:txBody>
      </p:sp>
      <p:sp>
        <p:nvSpPr>
          <p:cNvPr id="3" name="Subtitle 2">
            <a:extLst>
              <a:ext uri="{FF2B5EF4-FFF2-40B4-BE49-F238E27FC236}">
                <a16:creationId xmlns:a16="http://schemas.microsoft.com/office/drawing/2014/main" id="{7274196F-1729-12D1-892E-CDEC80DEAB32}"/>
              </a:ext>
            </a:extLst>
          </p:cNvPr>
          <p:cNvSpPr>
            <a:spLocks noGrp="1"/>
          </p:cNvSpPr>
          <p:nvPr>
            <p:ph type="subTitle" idx="1"/>
          </p:nvPr>
        </p:nvSpPr>
        <p:spPr>
          <a:xfrm>
            <a:off x="314935" y="998156"/>
            <a:ext cx="8423494" cy="4935197"/>
          </a:xfrm>
          <a:noFill/>
        </p:spPr>
        <p:txBody>
          <a:bodyPr anchor="t">
            <a:spAutoFit/>
          </a:bodyPr>
          <a:lstStyle/>
          <a:p>
            <a:pPr algn="l"/>
            <a:r>
              <a:rPr lang="en-US" sz="2800" dirty="0">
                <a:solidFill>
                  <a:schemeClr val="bg1"/>
                </a:solidFill>
              </a:rPr>
              <a:t>Where were Jesus and the thief going on that day? </a:t>
            </a:r>
          </a:p>
          <a:p>
            <a:pPr algn="l"/>
            <a:r>
              <a:rPr lang="en-US" sz="2800" dirty="0">
                <a:solidFill>
                  <a:schemeClr val="bg1"/>
                </a:solidFill>
              </a:rPr>
              <a:t>Let us read what Jesus taught about what happens to souls after death in </a:t>
            </a:r>
            <a:r>
              <a:rPr lang="en-US" sz="2800" dirty="0">
                <a:solidFill>
                  <a:srgbClr val="FF0000"/>
                </a:solidFill>
              </a:rPr>
              <a:t>Luke 16:19-31</a:t>
            </a:r>
            <a:r>
              <a:rPr lang="en-US" sz="2800" dirty="0">
                <a:solidFill>
                  <a:schemeClr val="bg1"/>
                </a:solidFill>
              </a:rPr>
              <a:t>.</a:t>
            </a:r>
          </a:p>
          <a:p>
            <a:pPr marL="457200" indent="-457200" algn="l">
              <a:buFont typeface="Wingdings" panose="05000000000000000000" pitchFamily="2" charset="2"/>
              <a:buChar char="Ø"/>
            </a:pPr>
            <a:r>
              <a:rPr lang="en-US" sz="2800" dirty="0">
                <a:solidFill>
                  <a:schemeClr val="bg1"/>
                </a:solidFill>
              </a:rPr>
              <a:t>According to Jesus, “Hades” has three places: </a:t>
            </a:r>
          </a:p>
          <a:p>
            <a:pPr marL="457200" indent="-457200" algn="l">
              <a:buFont typeface="Wingdings" panose="05000000000000000000" pitchFamily="2" charset="2"/>
              <a:buChar char="Ø"/>
            </a:pPr>
            <a:endParaRPr lang="en-US" sz="2800" dirty="0">
              <a:solidFill>
                <a:schemeClr val="bg1"/>
              </a:solidFill>
            </a:endParaRPr>
          </a:p>
          <a:p>
            <a:pPr marL="914400" lvl="1" indent="-457200" algn="l">
              <a:buFont typeface="Wingdings" panose="05000000000000000000" pitchFamily="2" charset="2"/>
              <a:buChar char="Ø"/>
            </a:pPr>
            <a:r>
              <a:rPr lang="en-US" sz="2800" dirty="0">
                <a:solidFill>
                  <a:schemeClr val="bg1"/>
                </a:solidFill>
              </a:rPr>
              <a:t>(1) A place of comfort. This corresponds to Paradise.</a:t>
            </a:r>
          </a:p>
          <a:p>
            <a:pPr marL="914400" lvl="1" indent="-457200" algn="l">
              <a:buFont typeface="Wingdings" panose="05000000000000000000" pitchFamily="2" charset="2"/>
              <a:buChar char="Ø"/>
            </a:pPr>
            <a:r>
              <a:rPr lang="en-US" sz="2800" dirty="0">
                <a:solidFill>
                  <a:schemeClr val="bg1"/>
                </a:solidFill>
              </a:rPr>
              <a:t>(2) A place of torment. This corresponds to “Tartarus” </a:t>
            </a:r>
            <a:r>
              <a:rPr lang="en-US" sz="2800" dirty="0">
                <a:solidFill>
                  <a:srgbClr val="FF0000"/>
                </a:solidFill>
              </a:rPr>
              <a:t>(2 Peter 2:4)</a:t>
            </a:r>
          </a:p>
          <a:p>
            <a:pPr marL="914400" lvl="1" indent="-457200" algn="l">
              <a:buFont typeface="Wingdings" panose="05000000000000000000" pitchFamily="2" charset="2"/>
              <a:buChar char="Ø"/>
            </a:pPr>
            <a:r>
              <a:rPr lang="en-US" sz="2800" dirty="0">
                <a:solidFill>
                  <a:schemeClr val="bg1"/>
                </a:solidFill>
              </a:rPr>
              <a:t>(3) A great gulf (there is no passing from either place).</a:t>
            </a:r>
          </a:p>
        </p:txBody>
      </p:sp>
      <p:sp>
        <p:nvSpPr>
          <p:cNvPr id="20" name="Rectangle 19">
            <a:extLst>
              <a:ext uri="{FF2B5EF4-FFF2-40B4-BE49-F238E27FC236}">
                <a16:creationId xmlns:a16="http://schemas.microsoft.com/office/drawing/2014/main" id="{73162FBC-1EE8-4355-8B2B-CB9A5B4BD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79052" y="1131512"/>
            <a:ext cx="2796461" cy="533439"/>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2940EF9-7ECF-49BA-8F14-5EBC7ADE07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44654" y="317578"/>
            <a:ext cx="411480" cy="549007"/>
            <a:chOff x="7029447" y="3514725"/>
            <a:chExt cx="1285875" cy="549007"/>
          </a:xfrm>
        </p:grpSpPr>
        <p:cxnSp>
          <p:nvCxnSpPr>
            <p:cNvPr id="23" name="Straight Connector 22">
              <a:extLst>
                <a:ext uri="{FF2B5EF4-FFF2-40B4-BE49-F238E27FC236}">
                  <a16:creationId xmlns:a16="http://schemas.microsoft.com/office/drawing/2014/main" id="{DF9A5AE3-5A1E-4528-BDC2-D32A66EFF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39C6801-3BB8-4C41-9385-D9CE4F1485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8EA6929-FF51-4E95-8E16-80E9F371AE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BE91CBD-B19A-4299-90BD-CC3AB69766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6CE109B-4241-4CF1-B587-868774BB4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140785"/>
            <a:ext cx="4571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DD107650-C271-404F-98D8-BB8E7E0306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45785" y="5940560"/>
            <a:ext cx="1285875" cy="549007"/>
            <a:chOff x="7029447" y="3514725"/>
            <a:chExt cx="1285875" cy="549007"/>
          </a:xfrm>
        </p:grpSpPr>
        <p:cxnSp>
          <p:nvCxnSpPr>
            <p:cNvPr id="31" name="Straight Connector 30">
              <a:extLst>
                <a:ext uri="{FF2B5EF4-FFF2-40B4-BE49-F238E27FC236}">
                  <a16:creationId xmlns:a16="http://schemas.microsoft.com/office/drawing/2014/main" id="{41F01725-EDBB-493E-A610-EF9ACBABB2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C8E2A80-F420-488D-AE39-E20BC61B1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58A20B2-85E4-4C64-A75F-376DA772A4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8BDCE8-2392-4F5E-B6B4-AD19C903B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2657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fade">
                                      <p:cBhvr>
                                        <p:cTn id="25"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D4AD0ED-45F1-4AB2-8C18-7DED238A0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430622-9855-482E-98A8-1FAECC9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15C76D5-716D-420A-ABDC-55BF6D9ED2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75420"/>
            <a:ext cx="9036544" cy="4093306"/>
            <a:chOff x="1" y="2075420"/>
            <a:chExt cx="12048729" cy="4093306"/>
          </a:xfrm>
        </p:grpSpPr>
        <p:sp>
          <p:nvSpPr>
            <p:cNvPr id="13" name="Oval 12">
              <a:extLst>
                <a:ext uri="{FF2B5EF4-FFF2-40B4-BE49-F238E27FC236}">
                  <a16:creationId xmlns:a16="http://schemas.microsoft.com/office/drawing/2014/main" id="{79875022-E2DB-4A9E-8832-E7009F0E4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BFBDCA6-4D2C-451E-8205-8C334DCEE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395B2B7-3263-461B-8800-669EBE884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727DC78-6D51-415D-878D-516F840FB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405FB7A-34E4-454E-80C1-3AF31F600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56EC0F8-CE39-4C95-B52D-033DBF561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24B2310-5EDB-B639-6C21-9EB9BC826752}"/>
              </a:ext>
            </a:extLst>
          </p:cNvPr>
          <p:cNvSpPr>
            <a:spLocks noGrp="1"/>
          </p:cNvSpPr>
          <p:nvPr>
            <p:ph type="ctrTitle"/>
          </p:nvPr>
        </p:nvSpPr>
        <p:spPr>
          <a:xfrm>
            <a:off x="143790" y="253780"/>
            <a:ext cx="8854134" cy="646331"/>
          </a:xfrm>
          <a:noFill/>
        </p:spPr>
        <p:txBody>
          <a:bodyPr anchor="b">
            <a:spAutoFit/>
          </a:bodyPr>
          <a:lstStyle/>
          <a:p>
            <a:r>
              <a:rPr lang="en-US" sz="4000" b="1" dirty="0">
                <a:solidFill>
                  <a:schemeClr val="bg1"/>
                </a:solidFill>
              </a:rPr>
              <a:t>“WHAT ABOUT THE THIEF ON THE CROSS?”</a:t>
            </a:r>
          </a:p>
        </p:txBody>
      </p:sp>
      <p:sp>
        <p:nvSpPr>
          <p:cNvPr id="3" name="Subtitle 2">
            <a:extLst>
              <a:ext uri="{FF2B5EF4-FFF2-40B4-BE49-F238E27FC236}">
                <a16:creationId xmlns:a16="http://schemas.microsoft.com/office/drawing/2014/main" id="{7274196F-1729-12D1-892E-CDEC80DEAB32}"/>
              </a:ext>
            </a:extLst>
          </p:cNvPr>
          <p:cNvSpPr>
            <a:spLocks noGrp="1"/>
          </p:cNvSpPr>
          <p:nvPr>
            <p:ph type="subTitle" idx="1"/>
          </p:nvPr>
        </p:nvSpPr>
        <p:spPr>
          <a:xfrm>
            <a:off x="314935" y="998156"/>
            <a:ext cx="8423494" cy="3319883"/>
          </a:xfrm>
          <a:noFill/>
        </p:spPr>
        <p:txBody>
          <a:bodyPr anchor="t">
            <a:spAutoFit/>
          </a:bodyPr>
          <a:lstStyle/>
          <a:p>
            <a:pPr algn="l"/>
            <a:r>
              <a:rPr lang="en-US" sz="2800" dirty="0">
                <a:solidFill>
                  <a:schemeClr val="bg1"/>
                </a:solidFill>
              </a:rPr>
              <a:t>Where were Jesus and the thief going on that day? </a:t>
            </a:r>
          </a:p>
          <a:p>
            <a:pPr algn="l"/>
            <a:endParaRPr lang="en-US" sz="2800" dirty="0">
              <a:solidFill>
                <a:schemeClr val="bg1"/>
              </a:solidFill>
            </a:endParaRPr>
          </a:p>
          <a:p>
            <a:pPr marL="457200" indent="-457200" algn="l">
              <a:buFont typeface="Wingdings" panose="05000000000000000000" pitchFamily="2" charset="2"/>
              <a:buChar char="Ø"/>
            </a:pPr>
            <a:r>
              <a:rPr lang="en-US" sz="2800" dirty="0">
                <a:solidFill>
                  <a:schemeClr val="bg1"/>
                </a:solidFill>
              </a:rPr>
              <a:t>We can confidently conclude that when Christ went to Hades, He went to Paradise.</a:t>
            </a:r>
          </a:p>
          <a:p>
            <a:pPr marL="457200" indent="-457200" algn="l">
              <a:buFont typeface="Wingdings" panose="05000000000000000000" pitchFamily="2" charset="2"/>
              <a:buChar char="Ø"/>
            </a:pPr>
            <a:endParaRPr lang="en-US" sz="2800" dirty="0">
              <a:solidFill>
                <a:schemeClr val="bg1"/>
              </a:solidFill>
            </a:endParaRPr>
          </a:p>
          <a:p>
            <a:pPr marL="457200" indent="-457200" algn="l">
              <a:buFont typeface="Wingdings" panose="05000000000000000000" pitchFamily="2" charset="2"/>
              <a:buChar char="Ø"/>
            </a:pPr>
            <a:r>
              <a:rPr lang="en-US" sz="2800" dirty="0">
                <a:solidFill>
                  <a:schemeClr val="bg1"/>
                </a:solidFill>
              </a:rPr>
              <a:t>On the day of Christ's death, the thief was going to Paradise with Christ and the righteous of the ages.</a:t>
            </a:r>
          </a:p>
        </p:txBody>
      </p:sp>
      <p:sp>
        <p:nvSpPr>
          <p:cNvPr id="20" name="Rectangle 19">
            <a:extLst>
              <a:ext uri="{FF2B5EF4-FFF2-40B4-BE49-F238E27FC236}">
                <a16:creationId xmlns:a16="http://schemas.microsoft.com/office/drawing/2014/main" id="{73162FBC-1EE8-4355-8B2B-CB9A5B4BD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79052" y="1131512"/>
            <a:ext cx="2796461" cy="533439"/>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2940EF9-7ECF-49BA-8F14-5EBC7ADE07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44654" y="317578"/>
            <a:ext cx="411480" cy="549007"/>
            <a:chOff x="7029447" y="3514725"/>
            <a:chExt cx="1285875" cy="549007"/>
          </a:xfrm>
        </p:grpSpPr>
        <p:cxnSp>
          <p:nvCxnSpPr>
            <p:cNvPr id="23" name="Straight Connector 22">
              <a:extLst>
                <a:ext uri="{FF2B5EF4-FFF2-40B4-BE49-F238E27FC236}">
                  <a16:creationId xmlns:a16="http://schemas.microsoft.com/office/drawing/2014/main" id="{DF9A5AE3-5A1E-4528-BDC2-D32A66EFF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39C6801-3BB8-4C41-9385-D9CE4F1485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8EA6929-FF51-4E95-8E16-80E9F371AE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BE91CBD-B19A-4299-90BD-CC3AB69766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6CE109B-4241-4CF1-B587-868774BB4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140785"/>
            <a:ext cx="4571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DD107650-C271-404F-98D8-BB8E7E0306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45785" y="5940560"/>
            <a:ext cx="1285875" cy="549007"/>
            <a:chOff x="7029447" y="3514725"/>
            <a:chExt cx="1285875" cy="549007"/>
          </a:xfrm>
        </p:grpSpPr>
        <p:cxnSp>
          <p:nvCxnSpPr>
            <p:cNvPr id="31" name="Straight Connector 30">
              <a:extLst>
                <a:ext uri="{FF2B5EF4-FFF2-40B4-BE49-F238E27FC236}">
                  <a16:creationId xmlns:a16="http://schemas.microsoft.com/office/drawing/2014/main" id="{41F01725-EDBB-493E-A610-EF9ACBABB2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C8E2A80-F420-488D-AE39-E20BC61B1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58A20B2-85E4-4C64-A75F-376DA772A4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8BDCE8-2392-4F5E-B6B4-AD19C903B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44535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D4AD0ED-45F1-4AB2-8C18-7DED238A0F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B7430622-9855-482E-98A8-1FAECC9090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solidFill>
            <a:schemeClr val="tx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715C76D5-716D-420A-ABDC-55BF6D9ED2C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75420"/>
            <a:ext cx="9036544" cy="4093306"/>
            <a:chOff x="1" y="2075420"/>
            <a:chExt cx="12048729" cy="4093306"/>
          </a:xfrm>
        </p:grpSpPr>
        <p:sp>
          <p:nvSpPr>
            <p:cNvPr id="13" name="Oval 12">
              <a:extLst>
                <a:ext uri="{FF2B5EF4-FFF2-40B4-BE49-F238E27FC236}">
                  <a16:creationId xmlns:a16="http://schemas.microsoft.com/office/drawing/2014/main" id="{79875022-E2DB-4A9E-8832-E7009F0E40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DBFBDCA6-4D2C-451E-8205-8C334DCEE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E395B2B7-3263-461B-8800-669EBE884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A727DC78-6D51-415D-878D-516F840FB6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8405FB7A-34E4-454E-80C1-3AF31F6003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C56EC0F8-CE39-4C95-B52D-033DBF561C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 name="Title 1">
            <a:extLst>
              <a:ext uri="{FF2B5EF4-FFF2-40B4-BE49-F238E27FC236}">
                <a16:creationId xmlns:a16="http://schemas.microsoft.com/office/drawing/2014/main" id="{624B2310-5EDB-B639-6C21-9EB9BC826752}"/>
              </a:ext>
            </a:extLst>
          </p:cNvPr>
          <p:cNvSpPr>
            <a:spLocks noGrp="1"/>
          </p:cNvSpPr>
          <p:nvPr>
            <p:ph type="ctrTitle"/>
          </p:nvPr>
        </p:nvSpPr>
        <p:spPr>
          <a:xfrm>
            <a:off x="143790" y="253780"/>
            <a:ext cx="8854134" cy="646331"/>
          </a:xfrm>
          <a:noFill/>
        </p:spPr>
        <p:txBody>
          <a:bodyPr anchor="b">
            <a:spAutoFit/>
          </a:bodyPr>
          <a:lstStyle/>
          <a:p>
            <a:r>
              <a:rPr lang="en-US" sz="4000" b="1" dirty="0">
                <a:solidFill>
                  <a:schemeClr val="bg1"/>
                </a:solidFill>
              </a:rPr>
              <a:t>“WHAT ABOUT THE THIEF ON THE CROSS?”</a:t>
            </a:r>
          </a:p>
        </p:txBody>
      </p:sp>
      <p:sp>
        <p:nvSpPr>
          <p:cNvPr id="3" name="Subtitle 2">
            <a:extLst>
              <a:ext uri="{FF2B5EF4-FFF2-40B4-BE49-F238E27FC236}">
                <a16:creationId xmlns:a16="http://schemas.microsoft.com/office/drawing/2014/main" id="{7274196F-1729-12D1-892E-CDEC80DEAB32}"/>
              </a:ext>
            </a:extLst>
          </p:cNvPr>
          <p:cNvSpPr>
            <a:spLocks noGrp="1"/>
          </p:cNvSpPr>
          <p:nvPr>
            <p:ph type="subTitle" idx="1"/>
          </p:nvPr>
        </p:nvSpPr>
        <p:spPr>
          <a:xfrm>
            <a:off x="314935" y="998156"/>
            <a:ext cx="8423494" cy="5570756"/>
          </a:xfrm>
          <a:noFill/>
        </p:spPr>
        <p:txBody>
          <a:bodyPr anchor="t">
            <a:spAutoFit/>
          </a:bodyPr>
          <a:lstStyle/>
          <a:p>
            <a:pPr algn="l">
              <a:lnSpc>
                <a:spcPct val="100000"/>
              </a:lnSpc>
              <a:spcBef>
                <a:spcPts val="0"/>
              </a:spcBef>
            </a:pPr>
            <a:r>
              <a:rPr lang="en-US" sz="2800" dirty="0">
                <a:solidFill>
                  <a:schemeClr val="bg1"/>
                </a:solidFill>
              </a:rPr>
              <a:t>Let us carefully consider the common argument that is made regarding the thief on the cross:</a:t>
            </a:r>
          </a:p>
          <a:p>
            <a:pPr marL="457200" indent="-457200" algn="l">
              <a:lnSpc>
                <a:spcPct val="100000"/>
              </a:lnSpc>
              <a:spcBef>
                <a:spcPts val="0"/>
              </a:spcBef>
              <a:buFont typeface="Wingdings" panose="05000000000000000000" pitchFamily="2" charset="2"/>
              <a:buChar char="Ø"/>
            </a:pPr>
            <a:r>
              <a:rPr lang="en-US" sz="2500" dirty="0">
                <a:solidFill>
                  <a:schemeClr val="bg1"/>
                </a:solidFill>
              </a:rPr>
              <a:t>The argument that is often made regarding the thief is: “I can be saved without being baptized because the thief was saved without being baptized.”</a:t>
            </a:r>
          </a:p>
          <a:p>
            <a:pPr marL="457200" indent="-457200" algn="l">
              <a:lnSpc>
                <a:spcPct val="100000"/>
              </a:lnSpc>
              <a:spcBef>
                <a:spcPts val="0"/>
              </a:spcBef>
              <a:buFont typeface="Wingdings" panose="05000000000000000000" pitchFamily="2" charset="2"/>
              <a:buChar char="Ø"/>
            </a:pPr>
            <a:r>
              <a:rPr lang="en-US" sz="2500" dirty="0">
                <a:solidFill>
                  <a:schemeClr val="bg1"/>
                </a:solidFill>
              </a:rPr>
              <a:t>There are at least three false assumptions made regarding their argument:</a:t>
            </a:r>
          </a:p>
          <a:p>
            <a:pPr marL="914400" lvl="1" indent="-457200" algn="l">
              <a:lnSpc>
                <a:spcPct val="100000"/>
              </a:lnSpc>
              <a:spcBef>
                <a:spcPts val="0"/>
              </a:spcBef>
              <a:buFont typeface="Wingdings" panose="05000000000000000000" pitchFamily="2" charset="2"/>
              <a:buChar char="Ø"/>
            </a:pPr>
            <a:endParaRPr lang="en-US" sz="2500" dirty="0">
              <a:solidFill>
                <a:schemeClr val="bg1"/>
              </a:solidFill>
            </a:endParaRPr>
          </a:p>
          <a:p>
            <a:pPr marL="914400" lvl="1" indent="-457200" algn="l">
              <a:lnSpc>
                <a:spcPct val="100000"/>
              </a:lnSpc>
              <a:spcBef>
                <a:spcPts val="0"/>
              </a:spcBef>
              <a:buFont typeface="Wingdings" panose="05000000000000000000" pitchFamily="2" charset="2"/>
              <a:buChar char="Ø"/>
            </a:pPr>
            <a:r>
              <a:rPr lang="en-US" sz="2500" dirty="0">
                <a:solidFill>
                  <a:schemeClr val="bg1"/>
                </a:solidFill>
              </a:rPr>
              <a:t>1. They assume that the thief was never baptized.</a:t>
            </a:r>
          </a:p>
          <a:p>
            <a:pPr marL="914400" lvl="1" indent="-457200" algn="l">
              <a:lnSpc>
                <a:spcPct val="100000"/>
              </a:lnSpc>
              <a:spcBef>
                <a:spcPts val="0"/>
              </a:spcBef>
              <a:buFont typeface="Wingdings" panose="05000000000000000000" pitchFamily="2" charset="2"/>
              <a:buChar char="Ø"/>
            </a:pPr>
            <a:endParaRPr lang="en-US" sz="2500" dirty="0">
              <a:solidFill>
                <a:schemeClr val="bg1"/>
              </a:solidFill>
            </a:endParaRPr>
          </a:p>
          <a:p>
            <a:pPr marL="914400" lvl="1" indent="-457200" algn="l">
              <a:lnSpc>
                <a:spcPct val="100000"/>
              </a:lnSpc>
              <a:spcBef>
                <a:spcPts val="0"/>
              </a:spcBef>
              <a:buFont typeface="Wingdings" panose="05000000000000000000" pitchFamily="2" charset="2"/>
              <a:buChar char="Ø"/>
            </a:pPr>
            <a:r>
              <a:rPr lang="en-US" sz="2500" dirty="0">
                <a:solidFill>
                  <a:schemeClr val="bg1"/>
                </a:solidFill>
              </a:rPr>
              <a:t>2. They assume they can be saved exactly like the thief.</a:t>
            </a:r>
          </a:p>
          <a:p>
            <a:pPr marL="914400" lvl="1" indent="-457200" algn="l">
              <a:lnSpc>
                <a:spcPct val="100000"/>
              </a:lnSpc>
              <a:spcBef>
                <a:spcPts val="0"/>
              </a:spcBef>
              <a:buFont typeface="Wingdings" panose="05000000000000000000" pitchFamily="2" charset="2"/>
              <a:buChar char="Ø"/>
            </a:pPr>
            <a:endParaRPr lang="en-US" sz="2500" dirty="0">
              <a:solidFill>
                <a:schemeClr val="bg1"/>
              </a:solidFill>
            </a:endParaRPr>
          </a:p>
          <a:p>
            <a:pPr marL="914400" lvl="1" indent="-457200" algn="l">
              <a:lnSpc>
                <a:spcPct val="100000"/>
              </a:lnSpc>
              <a:spcBef>
                <a:spcPts val="0"/>
              </a:spcBef>
              <a:buFont typeface="Wingdings" panose="05000000000000000000" pitchFamily="2" charset="2"/>
              <a:buChar char="Ø"/>
            </a:pPr>
            <a:r>
              <a:rPr lang="en-US" sz="2500" dirty="0">
                <a:solidFill>
                  <a:schemeClr val="bg1"/>
                </a:solidFill>
              </a:rPr>
              <a:t>3. They assume they are under the same Law as the thief was under.</a:t>
            </a:r>
          </a:p>
        </p:txBody>
      </p:sp>
      <p:sp>
        <p:nvSpPr>
          <p:cNvPr id="20" name="Rectangle 19">
            <a:extLst>
              <a:ext uri="{FF2B5EF4-FFF2-40B4-BE49-F238E27FC236}">
                <a16:creationId xmlns:a16="http://schemas.microsoft.com/office/drawing/2014/main" id="{73162FBC-1EE8-4355-8B2B-CB9A5B4BD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479052" y="1131512"/>
            <a:ext cx="2796461" cy="533439"/>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C2940EF9-7ECF-49BA-8F14-5EBC7ADE07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444654" y="317578"/>
            <a:ext cx="411480" cy="549007"/>
            <a:chOff x="7029447" y="3514725"/>
            <a:chExt cx="1285875" cy="549007"/>
          </a:xfrm>
        </p:grpSpPr>
        <p:cxnSp>
          <p:nvCxnSpPr>
            <p:cNvPr id="23" name="Straight Connector 22">
              <a:extLst>
                <a:ext uri="{FF2B5EF4-FFF2-40B4-BE49-F238E27FC236}">
                  <a16:creationId xmlns:a16="http://schemas.microsoft.com/office/drawing/2014/main" id="{DF9A5AE3-5A1E-4528-BDC2-D32A66EFFD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39C6801-3BB8-4C41-9385-D9CE4F14857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D8EA6929-FF51-4E95-8E16-80E9F371AE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BE91CBD-B19A-4299-90BD-CC3AB697669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8" name="Rectangle 27">
            <a:extLst>
              <a:ext uri="{FF2B5EF4-FFF2-40B4-BE49-F238E27FC236}">
                <a16:creationId xmlns:a16="http://schemas.microsoft.com/office/drawing/2014/main" id="{26CE109B-4241-4CF1-B587-868774BB44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140785"/>
            <a:ext cx="4571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DD107650-C271-404F-98D8-BB8E7E0306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45785" y="5940560"/>
            <a:ext cx="1285875" cy="549007"/>
            <a:chOff x="7029447" y="3514725"/>
            <a:chExt cx="1285875" cy="549007"/>
          </a:xfrm>
        </p:grpSpPr>
        <p:cxnSp>
          <p:nvCxnSpPr>
            <p:cNvPr id="31" name="Straight Connector 30">
              <a:extLst>
                <a:ext uri="{FF2B5EF4-FFF2-40B4-BE49-F238E27FC236}">
                  <a16:creationId xmlns:a16="http://schemas.microsoft.com/office/drawing/2014/main" id="{41F01725-EDBB-493E-A610-EF9ACBABB2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C8E2A80-F420-488D-AE39-E20BC61B19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58A20B2-85E4-4C64-A75F-376DA772A4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88BDCE8-2392-4F5E-B6B4-AD19C903B90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1427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fade">
                                      <p:cBhvr>
                                        <p:cTn id="2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305</TotalTime>
  <Words>2089</Words>
  <Application>Microsoft Office PowerPoint</Application>
  <PresentationFormat>On-screen Show (4:3)</PresentationFormat>
  <Paragraphs>143</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Tahoma</vt:lpstr>
      <vt:lpstr>Wingdings</vt:lpstr>
      <vt:lpstr>Office Theme</vt:lpstr>
      <vt:lpstr>“WHAT ABOUT THE THIEF ON THE CROSS?”</vt:lpstr>
      <vt:lpstr>“WHAT ABOUT THE THIEF ON THE CROSS?”</vt:lpstr>
      <vt:lpstr>“WHAT ABOUT THE THIEF ON THE CROSS?”</vt:lpstr>
      <vt:lpstr>“WHAT ABOUT THE THIEF ON THE CROSS?”</vt:lpstr>
      <vt:lpstr>“WHAT ABOUT THE THIEF ON THE CROSS?”</vt:lpstr>
      <vt:lpstr>“WHAT ABOUT THE THIEF ON THE CROSS?”</vt:lpstr>
      <vt:lpstr>“WHAT ABOUT THE THIEF ON THE CROSS?”</vt:lpstr>
      <vt:lpstr>“WHAT ABOUT THE THIEF ON THE CROSS?”</vt:lpstr>
      <vt:lpstr>“WHAT ABOUT THE THIEF ON THE CROSS?”</vt:lpstr>
      <vt:lpstr>“WHAT ABOUT THE THIEF ON THE CROSS?”</vt:lpstr>
      <vt:lpstr>“WHAT ABOUT THE THIEF ON THE CROSS?”</vt:lpstr>
      <vt:lpstr>“WHAT ABOUT THE THIEF ON THE CROSS?”</vt:lpstr>
      <vt:lpstr>“WHAT ABOUT THE THIEF ON THE CROSS?”</vt:lpstr>
      <vt:lpstr>“WHAT ABOUT THE THIEF ON THE CROSS?”</vt:lpstr>
      <vt:lpstr>“WHAT ABOUT THE THIEF ON THE CROSS?”</vt:lpstr>
      <vt:lpstr>“WHAT ABOUT THE THIEF ON THE CROSS?”</vt:lpstr>
      <vt:lpstr>“WHAT ABOUT THE THIEF ON THE CROSS?”</vt:lpstr>
      <vt:lpstr>“WHAT ABOUT THE THIEF ON THE CROSS?”</vt:lpstr>
      <vt:lpstr>“WHAT ABOUT THE THIEF ON THE CROSS?”</vt:lpstr>
      <vt:lpstr>“WHAT ABOUT THE THIEF ON THE CROSS?”</vt:lpstr>
      <vt:lpstr>GOD’S PLAN OF SALVATION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About The Thief On The Cross</dc:title>
  <dc:creator>Randy Childs</dc:creator>
  <cp:lastModifiedBy>Richard Lidh</cp:lastModifiedBy>
  <cp:revision>6</cp:revision>
  <cp:lastPrinted>2023-11-19T03:09:10Z</cp:lastPrinted>
  <dcterms:created xsi:type="dcterms:W3CDTF">2023-11-18T21:45:36Z</dcterms:created>
  <dcterms:modified xsi:type="dcterms:W3CDTF">2023-12-29T18:05:38Z</dcterms:modified>
</cp:coreProperties>
</file>